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2"/>
  </p:notesMasterIdLst>
  <p:handoutMasterIdLst>
    <p:handoutMasterId r:id="rId33"/>
  </p:handoutMasterIdLst>
  <p:sldIdLst>
    <p:sldId id="256" r:id="rId2"/>
    <p:sldId id="310" r:id="rId3"/>
    <p:sldId id="312" r:id="rId4"/>
    <p:sldId id="311" r:id="rId5"/>
    <p:sldId id="303" r:id="rId6"/>
    <p:sldId id="276" r:id="rId7"/>
    <p:sldId id="295" r:id="rId8"/>
    <p:sldId id="297" r:id="rId9"/>
    <p:sldId id="316" r:id="rId10"/>
    <p:sldId id="298" r:id="rId11"/>
    <p:sldId id="317" r:id="rId12"/>
    <p:sldId id="258" r:id="rId13"/>
    <p:sldId id="320" r:id="rId14"/>
    <p:sldId id="307" r:id="rId15"/>
    <p:sldId id="313" r:id="rId16"/>
    <p:sldId id="304" r:id="rId17"/>
    <p:sldId id="291" r:id="rId18"/>
    <p:sldId id="294" r:id="rId19"/>
    <p:sldId id="306" r:id="rId20"/>
    <p:sldId id="296" r:id="rId21"/>
    <p:sldId id="268" r:id="rId22"/>
    <p:sldId id="319" r:id="rId23"/>
    <p:sldId id="302" r:id="rId24"/>
    <p:sldId id="308" r:id="rId25"/>
    <p:sldId id="281" r:id="rId26"/>
    <p:sldId id="287" r:id="rId27"/>
    <p:sldId id="283" r:id="rId28"/>
    <p:sldId id="293" r:id="rId29"/>
    <p:sldId id="318" r:id="rId30"/>
    <p:sldId id="315" r:id="rId31"/>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EDC0DB23-59E0-437C-AB15-4C01E58FA9D4}">
          <p14:sldIdLst>
            <p14:sldId id="256"/>
            <p14:sldId id="310"/>
            <p14:sldId id="312"/>
            <p14:sldId id="311"/>
            <p14:sldId id="303"/>
            <p14:sldId id="276"/>
            <p14:sldId id="295"/>
            <p14:sldId id="297"/>
            <p14:sldId id="316"/>
            <p14:sldId id="298"/>
            <p14:sldId id="317"/>
            <p14:sldId id="258"/>
            <p14:sldId id="320"/>
            <p14:sldId id="307"/>
            <p14:sldId id="313"/>
            <p14:sldId id="304"/>
            <p14:sldId id="291"/>
            <p14:sldId id="294"/>
            <p14:sldId id="306"/>
            <p14:sldId id="296"/>
            <p14:sldId id="268"/>
            <p14:sldId id="319"/>
            <p14:sldId id="302"/>
            <p14:sldId id="308"/>
            <p14:sldId id="281"/>
            <p14:sldId id="287"/>
            <p14:sldId id="283"/>
            <p14:sldId id="293"/>
            <p14:sldId id="318"/>
            <p14:sldId id="315"/>
          </p14:sldIdLst>
        </p14:section>
        <p14:section name="Untitled Section" id="{67BF261C-8B81-4A48-BD2E-8AB67BB2F0B6}">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tiltner, Mary" initials="SM" lastIdx="1" clrIdx="0">
    <p:extLst>
      <p:ext uri="{19B8F6BF-5375-455C-9EA6-DF929625EA0E}">
        <p15:presenceInfo xmlns:p15="http://schemas.microsoft.com/office/powerpoint/2012/main" userId="Stiltner, Mary"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786" autoAdjust="0"/>
    <p:restoredTop sz="94660"/>
  </p:normalViewPr>
  <p:slideViewPr>
    <p:cSldViewPr>
      <p:cViewPr varScale="1">
        <p:scale>
          <a:sx n="108" d="100"/>
          <a:sy n="108" d="100"/>
        </p:scale>
        <p:origin x="1752" y="102"/>
      </p:cViewPr>
      <p:guideLst>
        <p:guide orient="horz" pos="2160"/>
        <p:guide pos="2880"/>
      </p:guideLst>
    </p:cSldViewPr>
  </p:slideViewPr>
  <p:notesTextViewPr>
    <p:cViewPr>
      <p:scale>
        <a:sx n="3" d="2"/>
        <a:sy n="3" d="2"/>
      </p:scale>
      <p:origin x="0" y="0"/>
    </p:cViewPr>
  </p:notesTextViewPr>
  <p:notesViewPr>
    <p:cSldViewPr>
      <p:cViewPr varScale="1">
        <p:scale>
          <a:sx n="86" d="100"/>
          <a:sy n="86" d="100"/>
        </p:scale>
        <p:origin x="3822" y="96"/>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8C081FD4-FC6F-4597-96D1-5D45A076480E}" type="datetimeFigureOut">
              <a:rPr lang="en-US" smtClean="0"/>
              <a:t>12/8/2023</a:t>
            </a:fld>
            <a:endParaRPr lang="en-US"/>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32F56E22-AF84-40E7-AE7A-71B9D3DB376E}" type="slidenum">
              <a:rPr lang="en-US" smtClean="0"/>
              <a:t>‹#›</a:t>
            </a:fld>
            <a:endParaRPr lang="en-US"/>
          </a:p>
        </p:txBody>
      </p:sp>
    </p:spTree>
    <p:extLst>
      <p:ext uri="{BB962C8B-B14F-4D97-AF65-F5344CB8AC3E}">
        <p14:creationId xmlns:p14="http://schemas.microsoft.com/office/powerpoint/2010/main" val="136960845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860AF223-0291-4AAD-9AAD-C57CAAEE00A0}" type="datetimeFigureOut">
              <a:rPr lang="en-US" smtClean="0"/>
              <a:t>12/8/2023</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E49C2ED8-3396-407F-BB1A-D0AB0ACF4D41}" type="slidenum">
              <a:rPr lang="en-US" smtClean="0"/>
              <a:t>‹#›</a:t>
            </a:fld>
            <a:endParaRPr lang="en-US"/>
          </a:p>
        </p:txBody>
      </p:sp>
    </p:spTree>
    <p:extLst>
      <p:ext uri="{BB962C8B-B14F-4D97-AF65-F5344CB8AC3E}">
        <p14:creationId xmlns:p14="http://schemas.microsoft.com/office/powerpoint/2010/main" val="6642471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Martin</a:t>
            </a:r>
          </a:p>
          <a:p>
            <a:endParaRPr lang="en-US" dirty="0"/>
          </a:p>
        </p:txBody>
      </p:sp>
      <p:sp>
        <p:nvSpPr>
          <p:cNvPr id="4" name="Slide Number Placeholder 3"/>
          <p:cNvSpPr>
            <a:spLocks noGrp="1"/>
          </p:cNvSpPr>
          <p:nvPr>
            <p:ph type="sldNum" sz="quarter" idx="10"/>
          </p:nvPr>
        </p:nvSpPr>
        <p:spPr/>
        <p:txBody>
          <a:bodyPr/>
          <a:lstStyle/>
          <a:p>
            <a:fld id="{E49C2ED8-3396-407F-BB1A-D0AB0ACF4D41}" type="slidenum">
              <a:rPr lang="en-US" smtClean="0"/>
              <a:t>1</a:t>
            </a:fld>
            <a:endParaRPr lang="en-US"/>
          </a:p>
        </p:txBody>
      </p:sp>
    </p:spTree>
    <p:extLst>
      <p:ext uri="{BB962C8B-B14F-4D97-AF65-F5344CB8AC3E}">
        <p14:creationId xmlns:p14="http://schemas.microsoft.com/office/powerpoint/2010/main" val="26977466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Stiltner</a:t>
            </a:r>
            <a:endParaRPr lang="en-US" dirty="0"/>
          </a:p>
        </p:txBody>
      </p:sp>
      <p:sp>
        <p:nvSpPr>
          <p:cNvPr id="4" name="Slide Number Placeholder 3"/>
          <p:cNvSpPr>
            <a:spLocks noGrp="1"/>
          </p:cNvSpPr>
          <p:nvPr>
            <p:ph type="sldNum" sz="quarter" idx="10"/>
          </p:nvPr>
        </p:nvSpPr>
        <p:spPr/>
        <p:txBody>
          <a:bodyPr/>
          <a:lstStyle/>
          <a:p>
            <a:fld id="{E49C2ED8-3396-407F-BB1A-D0AB0ACF4D41}" type="slidenum">
              <a:rPr lang="en-US" smtClean="0"/>
              <a:t>10</a:t>
            </a:fld>
            <a:endParaRPr lang="en-US"/>
          </a:p>
        </p:txBody>
      </p:sp>
    </p:spTree>
    <p:extLst>
      <p:ext uri="{BB962C8B-B14F-4D97-AF65-F5344CB8AC3E}">
        <p14:creationId xmlns:p14="http://schemas.microsoft.com/office/powerpoint/2010/main" val="332763704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Stiltner</a:t>
            </a:r>
          </a:p>
        </p:txBody>
      </p:sp>
      <p:sp>
        <p:nvSpPr>
          <p:cNvPr id="4" name="Slide Number Placeholder 3"/>
          <p:cNvSpPr>
            <a:spLocks noGrp="1"/>
          </p:cNvSpPr>
          <p:nvPr>
            <p:ph type="sldNum" sz="quarter" idx="10"/>
          </p:nvPr>
        </p:nvSpPr>
        <p:spPr/>
        <p:txBody>
          <a:bodyPr/>
          <a:lstStyle/>
          <a:p>
            <a:fld id="{E49C2ED8-3396-407F-BB1A-D0AB0ACF4D41}" type="slidenum">
              <a:rPr lang="en-US" smtClean="0"/>
              <a:t>11</a:t>
            </a:fld>
            <a:endParaRPr lang="en-US"/>
          </a:p>
        </p:txBody>
      </p:sp>
    </p:spTree>
    <p:extLst>
      <p:ext uri="{BB962C8B-B14F-4D97-AF65-F5344CB8AC3E}">
        <p14:creationId xmlns:p14="http://schemas.microsoft.com/office/powerpoint/2010/main" val="29557834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Burrell</a:t>
            </a:r>
          </a:p>
        </p:txBody>
      </p:sp>
      <p:sp>
        <p:nvSpPr>
          <p:cNvPr id="4" name="Slide Number Placeholder 3"/>
          <p:cNvSpPr>
            <a:spLocks noGrp="1"/>
          </p:cNvSpPr>
          <p:nvPr>
            <p:ph type="sldNum" sz="quarter" idx="10"/>
          </p:nvPr>
        </p:nvSpPr>
        <p:spPr/>
        <p:txBody>
          <a:bodyPr/>
          <a:lstStyle/>
          <a:p>
            <a:fld id="{E49C2ED8-3396-407F-BB1A-D0AB0ACF4D41}" type="slidenum">
              <a:rPr lang="en-US" smtClean="0"/>
              <a:t>12</a:t>
            </a:fld>
            <a:endParaRPr lang="en-US"/>
          </a:p>
        </p:txBody>
      </p:sp>
    </p:spTree>
    <p:extLst>
      <p:ext uri="{BB962C8B-B14F-4D97-AF65-F5344CB8AC3E}">
        <p14:creationId xmlns:p14="http://schemas.microsoft.com/office/powerpoint/2010/main" val="424463674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Burrell</a:t>
            </a:r>
          </a:p>
        </p:txBody>
      </p:sp>
      <p:sp>
        <p:nvSpPr>
          <p:cNvPr id="4" name="Slide Number Placeholder 3"/>
          <p:cNvSpPr>
            <a:spLocks noGrp="1"/>
          </p:cNvSpPr>
          <p:nvPr>
            <p:ph type="sldNum" sz="quarter" idx="10"/>
          </p:nvPr>
        </p:nvSpPr>
        <p:spPr/>
        <p:txBody>
          <a:bodyPr/>
          <a:lstStyle/>
          <a:p>
            <a:fld id="{E49C2ED8-3396-407F-BB1A-D0AB0ACF4D41}" type="slidenum">
              <a:rPr lang="en-US" smtClean="0"/>
              <a:t>13</a:t>
            </a:fld>
            <a:endParaRPr lang="en-US"/>
          </a:p>
        </p:txBody>
      </p:sp>
    </p:spTree>
    <p:extLst>
      <p:ext uri="{BB962C8B-B14F-4D97-AF65-F5344CB8AC3E}">
        <p14:creationId xmlns:p14="http://schemas.microsoft.com/office/powerpoint/2010/main" val="394911289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Burrell</a:t>
            </a:r>
          </a:p>
        </p:txBody>
      </p:sp>
      <p:sp>
        <p:nvSpPr>
          <p:cNvPr id="4" name="Slide Number Placeholder 3"/>
          <p:cNvSpPr>
            <a:spLocks noGrp="1"/>
          </p:cNvSpPr>
          <p:nvPr>
            <p:ph type="sldNum" sz="quarter" idx="10"/>
          </p:nvPr>
        </p:nvSpPr>
        <p:spPr/>
        <p:txBody>
          <a:bodyPr/>
          <a:lstStyle/>
          <a:p>
            <a:fld id="{E49C2ED8-3396-407F-BB1A-D0AB0ACF4D41}" type="slidenum">
              <a:rPr lang="en-US" smtClean="0"/>
              <a:t>14</a:t>
            </a:fld>
            <a:endParaRPr lang="en-US"/>
          </a:p>
        </p:txBody>
      </p:sp>
    </p:spTree>
    <p:extLst>
      <p:ext uri="{BB962C8B-B14F-4D97-AF65-F5344CB8AC3E}">
        <p14:creationId xmlns:p14="http://schemas.microsoft.com/office/powerpoint/2010/main" val="406493935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Burrell</a:t>
            </a:r>
          </a:p>
        </p:txBody>
      </p:sp>
      <p:sp>
        <p:nvSpPr>
          <p:cNvPr id="4" name="Slide Number Placeholder 3"/>
          <p:cNvSpPr>
            <a:spLocks noGrp="1"/>
          </p:cNvSpPr>
          <p:nvPr>
            <p:ph type="sldNum" sz="quarter" idx="5"/>
          </p:nvPr>
        </p:nvSpPr>
        <p:spPr/>
        <p:txBody>
          <a:bodyPr/>
          <a:lstStyle/>
          <a:p>
            <a:fld id="{E49C2ED8-3396-407F-BB1A-D0AB0ACF4D41}" type="slidenum">
              <a:rPr lang="en-US" smtClean="0"/>
              <a:t>15</a:t>
            </a:fld>
            <a:endParaRPr lang="en-US"/>
          </a:p>
        </p:txBody>
      </p:sp>
    </p:spTree>
    <p:extLst>
      <p:ext uri="{BB962C8B-B14F-4D97-AF65-F5344CB8AC3E}">
        <p14:creationId xmlns:p14="http://schemas.microsoft.com/office/powerpoint/2010/main" val="420424673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Burrell</a:t>
            </a:r>
          </a:p>
        </p:txBody>
      </p:sp>
      <p:sp>
        <p:nvSpPr>
          <p:cNvPr id="4" name="Slide Number Placeholder 3"/>
          <p:cNvSpPr>
            <a:spLocks noGrp="1"/>
          </p:cNvSpPr>
          <p:nvPr>
            <p:ph type="sldNum" sz="quarter" idx="10"/>
          </p:nvPr>
        </p:nvSpPr>
        <p:spPr/>
        <p:txBody>
          <a:bodyPr/>
          <a:lstStyle/>
          <a:p>
            <a:fld id="{E49C2ED8-3396-407F-BB1A-D0AB0ACF4D41}" type="slidenum">
              <a:rPr lang="en-US" smtClean="0"/>
              <a:t>16</a:t>
            </a:fld>
            <a:endParaRPr lang="en-US"/>
          </a:p>
        </p:txBody>
      </p:sp>
    </p:spTree>
    <p:extLst>
      <p:ext uri="{BB962C8B-B14F-4D97-AF65-F5344CB8AC3E}">
        <p14:creationId xmlns:p14="http://schemas.microsoft.com/office/powerpoint/2010/main" val="366427563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Burrell</a:t>
            </a:r>
          </a:p>
        </p:txBody>
      </p:sp>
      <p:sp>
        <p:nvSpPr>
          <p:cNvPr id="4" name="Slide Number Placeholder 3"/>
          <p:cNvSpPr>
            <a:spLocks noGrp="1"/>
          </p:cNvSpPr>
          <p:nvPr>
            <p:ph type="sldNum" sz="quarter" idx="10"/>
          </p:nvPr>
        </p:nvSpPr>
        <p:spPr/>
        <p:txBody>
          <a:bodyPr/>
          <a:lstStyle/>
          <a:p>
            <a:fld id="{E49C2ED8-3396-407F-BB1A-D0AB0ACF4D41}" type="slidenum">
              <a:rPr lang="en-US" smtClean="0"/>
              <a:t>17</a:t>
            </a:fld>
            <a:endParaRPr lang="en-US"/>
          </a:p>
        </p:txBody>
      </p:sp>
    </p:spTree>
    <p:extLst>
      <p:ext uri="{BB962C8B-B14F-4D97-AF65-F5344CB8AC3E}">
        <p14:creationId xmlns:p14="http://schemas.microsoft.com/office/powerpoint/2010/main" val="249374717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Burrell</a:t>
            </a:r>
          </a:p>
        </p:txBody>
      </p:sp>
      <p:sp>
        <p:nvSpPr>
          <p:cNvPr id="4" name="Slide Number Placeholder 3"/>
          <p:cNvSpPr>
            <a:spLocks noGrp="1"/>
          </p:cNvSpPr>
          <p:nvPr>
            <p:ph type="sldNum" sz="quarter" idx="10"/>
          </p:nvPr>
        </p:nvSpPr>
        <p:spPr/>
        <p:txBody>
          <a:bodyPr/>
          <a:lstStyle/>
          <a:p>
            <a:fld id="{E49C2ED8-3396-407F-BB1A-D0AB0ACF4D41}" type="slidenum">
              <a:rPr lang="en-US" smtClean="0"/>
              <a:t>18</a:t>
            </a:fld>
            <a:endParaRPr lang="en-US"/>
          </a:p>
        </p:txBody>
      </p:sp>
    </p:spTree>
    <p:extLst>
      <p:ext uri="{BB962C8B-B14F-4D97-AF65-F5344CB8AC3E}">
        <p14:creationId xmlns:p14="http://schemas.microsoft.com/office/powerpoint/2010/main" val="254765146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Stiltner</a:t>
            </a:r>
          </a:p>
        </p:txBody>
      </p:sp>
      <p:sp>
        <p:nvSpPr>
          <p:cNvPr id="4" name="Slide Number Placeholder 3"/>
          <p:cNvSpPr>
            <a:spLocks noGrp="1"/>
          </p:cNvSpPr>
          <p:nvPr>
            <p:ph type="sldNum" sz="quarter" idx="10"/>
          </p:nvPr>
        </p:nvSpPr>
        <p:spPr/>
        <p:txBody>
          <a:bodyPr/>
          <a:lstStyle/>
          <a:p>
            <a:fld id="{E49C2ED8-3396-407F-BB1A-D0AB0ACF4D41}" type="slidenum">
              <a:rPr lang="en-US" smtClean="0"/>
              <a:t>19</a:t>
            </a:fld>
            <a:endParaRPr lang="en-US"/>
          </a:p>
        </p:txBody>
      </p:sp>
    </p:spTree>
    <p:extLst>
      <p:ext uri="{BB962C8B-B14F-4D97-AF65-F5344CB8AC3E}">
        <p14:creationId xmlns:p14="http://schemas.microsoft.com/office/powerpoint/2010/main" val="1796518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Martin</a:t>
            </a:r>
          </a:p>
        </p:txBody>
      </p:sp>
      <p:sp>
        <p:nvSpPr>
          <p:cNvPr id="4" name="Slide Number Placeholder 3"/>
          <p:cNvSpPr>
            <a:spLocks noGrp="1"/>
          </p:cNvSpPr>
          <p:nvPr>
            <p:ph type="sldNum" sz="quarter" idx="10"/>
          </p:nvPr>
        </p:nvSpPr>
        <p:spPr/>
        <p:txBody>
          <a:bodyPr/>
          <a:lstStyle/>
          <a:p>
            <a:fld id="{E49C2ED8-3396-407F-BB1A-D0AB0ACF4D41}" type="slidenum">
              <a:rPr lang="en-US" smtClean="0"/>
              <a:t>2</a:t>
            </a:fld>
            <a:endParaRPr lang="en-US"/>
          </a:p>
        </p:txBody>
      </p:sp>
    </p:spTree>
    <p:extLst>
      <p:ext uri="{BB962C8B-B14F-4D97-AF65-F5344CB8AC3E}">
        <p14:creationId xmlns:p14="http://schemas.microsoft.com/office/powerpoint/2010/main" val="184074697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Stiltner</a:t>
            </a:r>
          </a:p>
        </p:txBody>
      </p:sp>
      <p:sp>
        <p:nvSpPr>
          <p:cNvPr id="4" name="Slide Number Placeholder 3"/>
          <p:cNvSpPr>
            <a:spLocks noGrp="1"/>
          </p:cNvSpPr>
          <p:nvPr>
            <p:ph type="sldNum" sz="quarter" idx="10"/>
          </p:nvPr>
        </p:nvSpPr>
        <p:spPr/>
        <p:txBody>
          <a:bodyPr/>
          <a:lstStyle/>
          <a:p>
            <a:fld id="{E49C2ED8-3396-407F-BB1A-D0AB0ACF4D41}" type="slidenum">
              <a:rPr lang="en-US" smtClean="0"/>
              <a:t>20</a:t>
            </a:fld>
            <a:endParaRPr lang="en-US"/>
          </a:p>
        </p:txBody>
      </p:sp>
    </p:spTree>
    <p:extLst>
      <p:ext uri="{BB962C8B-B14F-4D97-AF65-F5344CB8AC3E}">
        <p14:creationId xmlns:p14="http://schemas.microsoft.com/office/powerpoint/2010/main" val="89202533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Stiltner</a:t>
            </a:r>
            <a:endParaRPr lang="en-US" dirty="0"/>
          </a:p>
        </p:txBody>
      </p:sp>
      <p:sp>
        <p:nvSpPr>
          <p:cNvPr id="4" name="Slide Number Placeholder 3"/>
          <p:cNvSpPr>
            <a:spLocks noGrp="1"/>
          </p:cNvSpPr>
          <p:nvPr>
            <p:ph type="sldNum" sz="quarter" idx="10"/>
          </p:nvPr>
        </p:nvSpPr>
        <p:spPr/>
        <p:txBody>
          <a:bodyPr/>
          <a:lstStyle/>
          <a:p>
            <a:fld id="{E49C2ED8-3396-407F-BB1A-D0AB0ACF4D41}" type="slidenum">
              <a:rPr lang="en-US" smtClean="0"/>
              <a:t>21</a:t>
            </a:fld>
            <a:endParaRPr lang="en-US"/>
          </a:p>
        </p:txBody>
      </p:sp>
    </p:spTree>
    <p:extLst>
      <p:ext uri="{BB962C8B-B14F-4D97-AF65-F5344CB8AC3E}">
        <p14:creationId xmlns:p14="http://schemas.microsoft.com/office/powerpoint/2010/main" val="60252119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Stiltner</a:t>
            </a:r>
            <a:endParaRPr lang="en-US" dirty="0"/>
          </a:p>
        </p:txBody>
      </p:sp>
      <p:sp>
        <p:nvSpPr>
          <p:cNvPr id="4" name="Slide Number Placeholder 3"/>
          <p:cNvSpPr>
            <a:spLocks noGrp="1"/>
          </p:cNvSpPr>
          <p:nvPr>
            <p:ph type="sldNum" sz="quarter" idx="10"/>
          </p:nvPr>
        </p:nvSpPr>
        <p:spPr/>
        <p:txBody>
          <a:bodyPr/>
          <a:lstStyle/>
          <a:p>
            <a:fld id="{E49C2ED8-3396-407F-BB1A-D0AB0ACF4D41}" type="slidenum">
              <a:rPr lang="en-US" smtClean="0"/>
              <a:t>22</a:t>
            </a:fld>
            <a:endParaRPr lang="en-US"/>
          </a:p>
        </p:txBody>
      </p:sp>
    </p:spTree>
    <p:extLst>
      <p:ext uri="{BB962C8B-B14F-4D97-AF65-F5344CB8AC3E}">
        <p14:creationId xmlns:p14="http://schemas.microsoft.com/office/powerpoint/2010/main" val="51370984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Stiltner</a:t>
            </a:r>
          </a:p>
        </p:txBody>
      </p:sp>
      <p:sp>
        <p:nvSpPr>
          <p:cNvPr id="4" name="Slide Number Placeholder 3"/>
          <p:cNvSpPr>
            <a:spLocks noGrp="1"/>
          </p:cNvSpPr>
          <p:nvPr>
            <p:ph type="sldNum" sz="quarter" idx="10"/>
          </p:nvPr>
        </p:nvSpPr>
        <p:spPr/>
        <p:txBody>
          <a:bodyPr/>
          <a:lstStyle/>
          <a:p>
            <a:fld id="{E49C2ED8-3396-407F-BB1A-D0AB0ACF4D41}" type="slidenum">
              <a:rPr lang="en-US" smtClean="0"/>
              <a:t>23</a:t>
            </a:fld>
            <a:endParaRPr lang="en-US"/>
          </a:p>
        </p:txBody>
      </p:sp>
    </p:spTree>
    <p:extLst>
      <p:ext uri="{BB962C8B-B14F-4D97-AF65-F5344CB8AC3E}">
        <p14:creationId xmlns:p14="http://schemas.microsoft.com/office/powerpoint/2010/main" val="366945174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Stiltner</a:t>
            </a:r>
          </a:p>
        </p:txBody>
      </p:sp>
      <p:sp>
        <p:nvSpPr>
          <p:cNvPr id="4" name="Slide Number Placeholder 3"/>
          <p:cNvSpPr>
            <a:spLocks noGrp="1"/>
          </p:cNvSpPr>
          <p:nvPr>
            <p:ph type="sldNum" sz="quarter" idx="10"/>
          </p:nvPr>
        </p:nvSpPr>
        <p:spPr/>
        <p:txBody>
          <a:bodyPr/>
          <a:lstStyle/>
          <a:p>
            <a:fld id="{E49C2ED8-3396-407F-BB1A-D0AB0ACF4D41}" type="slidenum">
              <a:rPr lang="en-US" smtClean="0"/>
              <a:t>24</a:t>
            </a:fld>
            <a:endParaRPr lang="en-US"/>
          </a:p>
        </p:txBody>
      </p:sp>
    </p:spTree>
    <p:extLst>
      <p:ext uri="{BB962C8B-B14F-4D97-AF65-F5344CB8AC3E}">
        <p14:creationId xmlns:p14="http://schemas.microsoft.com/office/powerpoint/2010/main" val="393819743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Stiltner</a:t>
            </a:r>
            <a:endParaRPr lang="en-US" dirty="0"/>
          </a:p>
        </p:txBody>
      </p:sp>
      <p:sp>
        <p:nvSpPr>
          <p:cNvPr id="4" name="Slide Number Placeholder 3"/>
          <p:cNvSpPr>
            <a:spLocks noGrp="1"/>
          </p:cNvSpPr>
          <p:nvPr>
            <p:ph type="sldNum" sz="quarter" idx="10"/>
          </p:nvPr>
        </p:nvSpPr>
        <p:spPr/>
        <p:txBody>
          <a:bodyPr/>
          <a:lstStyle/>
          <a:p>
            <a:fld id="{E49C2ED8-3396-407F-BB1A-D0AB0ACF4D41}" type="slidenum">
              <a:rPr lang="en-US" smtClean="0"/>
              <a:t>25</a:t>
            </a:fld>
            <a:endParaRPr lang="en-US"/>
          </a:p>
        </p:txBody>
      </p:sp>
    </p:spTree>
    <p:extLst>
      <p:ext uri="{BB962C8B-B14F-4D97-AF65-F5344CB8AC3E}">
        <p14:creationId xmlns:p14="http://schemas.microsoft.com/office/powerpoint/2010/main" val="402061958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Stiltner</a:t>
            </a:r>
            <a:endParaRPr lang="en-US" dirty="0"/>
          </a:p>
        </p:txBody>
      </p:sp>
      <p:sp>
        <p:nvSpPr>
          <p:cNvPr id="4" name="Slide Number Placeholder 3"/>
          <p:cNvSpPr>
            <a:spLocks noGrp="1"/>
          </p:cNvSpPr>
          <p:nvPr>
            <p:ph type="sldNum" sz="quarter" idx="10"/>
          </p:nvPr>
        </p:nvSpPr>
        <p:spPr/>
        <p:txBody>
          <a:bodyPr/>
          <a:lstStyle/>
          <a:p>
            <a:fld id="{E49C2ED8-3396-407F-BB1A-D0AB0ACF4D41}" type="slidenum">
              <a:rPr lang="en-US" smtClean="0"/>
              <a:t>26</a:t>
            </a:fld>
            <a:endParaRPr lang="en-US"/>
          </a:p>
        </p:txBody>
      </p:sp>
    </p:spTree>
    <p:extLst>
      <p:ext uri="{BB962C8B-B14F-4D97-AF65-F5344CB8AC3E}">
        <p14:creationId xmlns:p14="http://schemas.microsoft.com/office/powerpoint/2010/main" val="248361158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McDonald</a:t>
            </a:r>
          </a:p>
        </p:txBody>
      </p:sp>
      <p:sp>
        <p:nvSpPr>
          <p:cNvPr id="4" name="Slide Number Placeholder 3"/>
          <p:cNvSpPr>
            <a:spLocks noGrp="1"/>
          </p:cNvSpPr>
          <p:nvPr>
            <p:ph type="sldNum" sz="quarter" idx="10"/>
          </p:nvPr>
        </p:nvSpPr>
        <p:spPr/>
        <p:txBody>
          <a:bodyPr/>
          <a:lstStyle/>
          <a:p>
            <a:fld id="{E49C2ED8-3396-407F-BB1A-D0AB0ACF4D41}" type="slidenum">
              <a:rPr lang="en-US" smtClean="0"/>
              <a:t>27</a:t>
            </a:fld>
            <a:endParaRPr lang="en-US"/>
          </a:p>
        </p:txBody>
      </p:sp>
    </p:spTree>
    <p:extLst>
      <p:ext uri="{BB962C8B-B14F-4D97-AF65-F5344CB8AC3E}">
        <p14:creationId xmlns:p14="http://schemas.microsoft.com/office/powerpoint/2010/main" val="139146942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Stiltner or Longhorn Dad representative</a:t>
            </a:r>
          </a:p>
        </p:txBody>
      </p:sp>
      <p:sp>
        <p:nvSpPr>
          <p:cNvPr id="4" name="Slide Number Placeholder 3"/>
          <p:cNvSpPr>
            <a:spLocks noGrp="1"/>
          </p:cNvSpPr>
          <p:nvPr>
            <p:ph type="sldNum" sz="quarter" idx="10"/>
          </p:nvPr>
        </p:nvSpPr>
        <p:spPr/>
        <p:txBody>
          <a:bodyPr/>
          <a:lstStyle/>
          <a:p>
            <a:fld id="{E49C2ED8-3396-407F-BB1A-D0AB0ACF4D41}" type="slidenum">
              <a:rPr lang="en-US" smtClean="0"/>
              <a:t>28</a:t>
            </a:fld>
            <a:endParaRPr lang="en-US"/>
          </a:p>
        </p:txBody>
      </p:sp>
    </p:spTree>
    <p:extLst>
      <p:ext uri="{BB962C8B-B14F-4D97-AF65-F5344CB8AC3E}">
        <p14:creationId xmlns:p14="http://schemas.microsoft.com/office/powerpoint/2010/main" val="210897269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Stiltner</a:t>
            </a:r>
          </a:p>
        </p:txBody>
      </p:sp>
      <p:sp>
        <p:nvSpPr>
          <p:cNvPr id="4" name="Slide Number Placeholder 3"/>
          <p:cNvSpPr>
            <a:spLocks noGrp="1"/>
          </p:cNvSpPr>
          <p:nvPr>
            <p:ph type="sldNum" sz="quarter" idx="5"/>
          </p:nvPr>
        </p:nvSpPr>
        <p:spPr/>
        <p:txBody>
          <a:bodyPr/>
          <a:lstStyle/>
          <a:p>
            <a:fld id="{E49C2ED8-3396-407F-BB1A-D0AB0ACF4D41}" type="slidenum">
              <a:rPr lang="en-US" smtClean="0"/>
              <a:t>29</a:t>
            </a:fld>
            <a:endParaRPr lang="en-US"/>
          </a:p>
        </p:txBody>
      </p:sp>
    </p:spTree>
    <p:extLst>
      <p:ext uri="{BB962C8B-B14F-4D97-AF65-F5344CB8AC3E}">
        <p14:creationId xmlns:p14="http://schemas.microsoft.com/office/powerpoint/2010/main" val="14124264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Martin</a:t>
            </a:r>
          </a:p>
        </p:txBody>
      </p:sp>
      <p:sp>
        <p:nvSpPr>
          <p:cNvPr id="4" name="Slide Number Placeholder 3"/>
          <p:cNvSpPr>
            <a:spLocks noGrp="1"/>
          </p:cNvSpPr>
          <p:nvPr>
            <p:ph type="sldNum" sz="quarter" idx="10"/>
          </p:nvPr>
        </p:nvSpPr>
        <p:spPr/>
        <p:txBody>
          <a:bodyPr/>
          <a:lstStyle/>
          <a:p>
            <a:fld id="{E49C2ED8-3396-407F-BB1A-D0AB0ACF4D41}" type="slidenum">
              <a:rPr lang="en-US" smtClean="0"/>
              <a:t>3</a:t>
            </a:fld>
            <a:endParaRPr lang="en-US"/>
          </a:p>
        </p:txBody>
      </p:sp>
    </p:spTree>
    <p:extLst>
      <p:ext uri="{BB962C8B-B14F-4D97-AF65-F5344CB8AC3E}">
        <p14:creationId xmlns:p14="http://schemas.microsoft.com/office/powerpoint/2010/main" val="394182440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Stiltner </a:t>
            </a:r>
          </a:p>
        </p:txBody>
      </p:sp>
      <p:sp>
        <p:nvSpPr>
          <p:cNvPr id="4" name="Slide Number Placeholder 3"/>
          <p:cNvSpPr>
            <a:spLocks noGrp="1"/>
          </p:cNvSpPr>
          <p:nvPr>
            <p:ph type="sldNum" sz="quarter" idx="10"/>
          </p:nvPr>
        </p:nvSpPr>
        <p:spPr/>
        <p:txBody>
          <a:bodyPr/>
          <a:lstStyle/>
          <a:p>
            <a:fld id="{E49C2ED8-3396-407F-BB1A-D0AB0ACF4D41}" type="slidenum">
              <a:rPr lang="en-US" smtClean="0"/>
              <a:t>30</a:t>
            </a:fld>
            <a:endParaRPr lang="en-US"/>
          </a:p>
        </p:txBody>
      </p:sp>
    </p:spTree>
    <p:extLst>
      <p:ext uri="{BB962C8B-B14F-4D97-AF65-F5344CB8AC3E}">
        <p14:creationId xmlns:p14="http://schemas.microsoft.com/office/powerpoint/2010/main" val="22308213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Stiltner</a:t>
            </a:r>
          </a:p>
        </p:txBody>
      </p:sp>
      <p:sp>
        <p:nvSpPr>
          <p:cNvPr id="4" name="Slide Number Placeholder 3"/>
          <p:cNvSpPr>
            <a:spLocks noGrp="1"/>
          </p:cNvSpPr>
          <p:nvPr>
            <p:ph type="sldNum" sz="quarter" idx="10"/>
          </p:nvPr>
        </p:nvSpPr>
        <p:spPr/>
        <p:txBody>
          <a:bodyPr/>
          <a:lstStyle/>
          <a:p>
            <a:fld id="{E49C2ED8-3396-407F-BB1A-D0AB0ACF4D41}" type="slidenum">
              <a:rPr lang="en-US" smtClean="0"/>
              <a:t>4</a:t>
            </a:fld>
            <a:endParaRPr lang="en-US"/>
          </a:p>
        </p:txBody>
      </p:sp>
    </p:spTree>
    <p:extLst>
      <p:ext uri="{BB962C8B-B14F-4D97-AF65-F5344CB8AC3E}">
        <p14:creationId xmlns:p14="http://schemas.microsoft.com/office/powerpoint/2010/main" val="24633267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Stiltner</a:t>
            </a:r>
            <a:endParaRPr lang="en-US" dirty="0"/>
          </a:p>
        </p:txBody>
      </p:sp>
      <p:sp>
        <p:nvSpPr>
          <p:cNvPr id="4" name="Slide Number Placeholder 3"/>
          <p:cNvSpPr>
            <a:spLocks noGrp="1"/>
          </p:cNvSpPr>
          <p:nvPr>
            <p:ph type="sldNum" sz="quarter" idx="10"/>
          </p:nvPr>
        </p:nvSpPr>
        <p:spPr/>
        <p:txBody>
          <a:bodyPr/>
          <a:lstStyle/>
          <a:p>
            <a:fld id="{E49C2ED8-3396-407F-BB1A-D0AB0ACF4D41}" type="slidenum">
              <a:rPr lang="en-US" smtClean="0"/>
              <a:t>5</a:t>
            </a:fld>
            <a:endParaRPr lang="en-US"/>
          </a:p>
        </p:txBody>
      </p:sp>
    </p:spTree>
    <p:extLst>
      <p:ext uri="{BB962C8B-B14F-4D97-AF65-F5344CB8AC3E}">
        <p14:creationId xmlns:p14="http://schemas.microsoft.com/office/powerpoint/2010/main" val="30869813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Stiltner</a:t>
            </a:r>
            <a:endParaRPr lang="en-US" dirty="0"/>
          </a:p>
        </p:txBody>
      </p:sp>
      <p:sp>
        <p:nvSpPr>
          <p:cNvPr id="4" name="Slide Number Placeholder 3"/>
          <p:cNvSpPr>
            <a:spLocks noGrp="1"/>
          </p:cNvSpPr>
          <p:nvPr>
            <p:ph type="sldNum" sz="quarter" idx="10"/>
          </p:nvPr>
        </p:nvSpPr>
        <p:spPr/>
        <p:txBody>
          <a:bodyPr/>
          <a:lstStyle/>
          <a:p>
            <a:fld id="{E49C2ED8-3396-407F-BB1A-D0AB0ACF4D41}" type="slidenum">
              <a:rPr lang="en-US" smtClean="0"/>
              <a:t>6</a:t>
            </a:fld>
            <a:endParaRPr lang="en-US"/>
          </a:p>
        </p:txBody>
      </p:sp>
    </p:spTree>
    <p:extLst>
      <p:ext uri="{BB962C8B-B14F-4D97-AF65-F5344CB8AC3E}">
        <p14:creationId xmlns:p14="http://schemas.microsoft.com/office/powerpoint/2010/main" val="79567064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Stiltner</a:t>
            </a:r>
            <a:endParaRPr lang="en-US" dirty="0"/>
          </a:p>
        </p:txBody>
      </p:sp>
      <p:sp>
        <p:nvSpPr>
          <p:cNvPr id="4" name="Slide Number Placeholder 3"/>
          <p:cNvSpPr>
            <a:spLocks noGrp="1"/>
          </p:cNvSpPr>
          <p:nvPr>
            <p:ph type="sldNum" sz="quarter" idx="10"/>
          </p:nvPr>
        </p:nvSpPr>
        <p:spPr/>
        <p:txBody>
          <a:bodyPr/>
          <a:lstStyle/>
          <a:p>
            <a:fld id="{E49C2ED8-3396-407F-BB1A-D0AB0ACF4D41}" type="slidenum">
              <a:rPr lang="en-US" smtClean="0"/>
              <a:t>7</a:t>
            </a:fld>
            <a:endParaRPr lang="en-US"/>
          </a:p>
        </p:txBody>
      </p:sp>
    </p:spTree>
    <p:extLst>
      <p:ext uri="{BB962C8B-B14F-4D97-AF65-F5344CB8AC3E}">
        <p14:creationId xmlns:p14="http://schemas.microsoft.com/office/powerpoint/2010/main" val="4724769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Stiltner</a:t>
            </a:r>
          </a:p>
        </p:txBody>
      </p:sp>
      <p:sp>
        <p:nvSpPr>
          <p:cNvPr id="4" name="Slide Number Placeholder 3"/>
          <p:cNvSpPr>
            <a:spLocks noGrp="1"/>
          </p:cNvSpPr>
          <p:nvPr>
            <p:ph type="sldNum" sz="quarter" idx="10"/>
          </p:nvPr>
        </p:nvSpPr>
        <p:spPr/>
        <p:txBody>
          <a:bodyPr/>
          <a:lstStyle/>
          <a:p>
            <a:fld id="{E49C2ED8-3396-407F-BB1A-D0AB0ACF4D41}" type="slidenum">
              <a:rPr lang="en-US" smtClean="0"/>
              <a:t>8</a:t>
            </a:fld>
            <a:endParaRPr lang="en-US"/>
          </a:p>
        </p:txBody>
      </p:sp>
    </p:spTree>
    <p:extLst>
      <p:ext uri="{BB962C8B-B14F-4D97-AF65-F5344CB8AC3E}">
        <p14:creationId xmlns:p14="http://schemas.microsoft.com/office/powerpoint/2010/main" val="232379651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Stiltner</a:t>
            </a:r>
          </a:p>
        </p:txBody>
      </p:sp>
      <p:sp>
        <p:nvSpPr>
          <p:cNvPr id="4" name="Slide Number Placeholder 3"/>
          <p:cNvSpPr>
            <a:spLocks noGrp="1"/>
          </p:cNvSpPr>
          <p:nvPr>
            <p:ph type="sldNum" sz="quarter" idx="10"/>
          </p:nvPr>
        </p:nvSpPr>
        <p:spPr/>
        <p:txBody>
          <a:bodyPr/>
          <a:lstStyle/>
          <a:p>
            <a:fld id="{E49C2ED8-3396-407F-BB1A-D0AB0ACF4D41}" type="slidenum">
              <a:rPr lang="en-US" smtClean="0"/>
              <a:t>9</a:t>
            </a:fld>
            <a:endParaRPr lang="en-US"/>
          </a:p>
        </p:txBody>
      </p:sp>
    </p:spTree>
    <p:extLst>
      <p:ext uri="{BB962C8B-B14F-4D97-AF65-F5344CB8AC3E}">
        <p14:creationId xmlns:p14="http://schemas.microsoft.com/office/powerpoint/2010/main" val="32834064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516624"/>
            <a:ext cx="7315200" cy="2595025"/>
          </a:xfrm>
        </p:spPr>
        <p:txBody>
          <a:bodyPr>
            <a:normAutofit/>
          </a:bodyPr>
          <a:lstStyle>
            <a:lvl1pPr>
              <a:defRPr sz="4800"/>
            </a:lvl1pPr>
          </a:lstStyle>
          <a:p>
            <a:r>
              <a:rPr lang="en-US"/>
              <a:t>Click to edit Master title style</a:t>
            </a:r>
          </a:p>
        </p:txBody>
      </p:sp>
      <p:sp>
        <p:nvSpPr>
          <p:cNvPr id="3" name="Subtitle 2"/>
          <p:cNvSpPr>
            <a:spLocks noGrp="1"/>
          </p:cNvSpPr>
          <p:nvPr>
            <p:ph type="subTitle" idx="1"/>
          </p:nvPr>
        </p:nvSpPr>
        <p:spPr>
          <a:xfrm>
            <a:off x="914400" y="5166530"/>
            <a:ext cx="7315200" cy="1144632"/>
          </a:xfrm>
        </p:spPr>
        <p:txBody>
          <a:bodyPr>
            <a:normAutofit/>
          </a:bodyPr>
          <a:lstStyle>
            <a:lvl1pPr marL="0" indent="0" algn="l">
              <a:buNone/>
              <a:defRPr sz="22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22438B6A-81D8-43F8-86D8-336BD048F7AE}" type="datetimeFigureOut">
              <a:rPr lang="en-US" smtClean="0"/>
              <a:t>12/8/2023</a:t>
            </a:fld>
            <a:endParaRPr lang="en-US"/>
          </a:p>
        </p:txBody>
      </p:sp>
      <p:sp>
        <p:nvSpPr>
          <p:cNvPr id="8" name="Slide Number Placeholder 7"/>
          <p:cNvSpPr>
            <a:spLocks noGrp="1"/>
          </p:cNvSpPr>
          <p:nvPr>
            <p:ph type="sldNum" sz="quarter" idx="11"/>
          </p:nvPr>
        </p:nvSpPr>
        <p:spPr/>
        <p:txBody>
          <a:bodyPr/>
          <a:lstStyle/>
          <a:p>
            <a:fld id="{DC0A39AF-1AE7-44A6-9F75-0803A5683DB8}" type="slidenum">
              <a:rPr lang="en-US" smtClean="0"/>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2438B6A-81D8-43F8-86D8-336BD048F7AE}" type="datetimeFigureOut">
              <a:rPr lang="en-US" smtClean="0"/>
              <a:t>12/8/2023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0A39AF-1AE7-44A6-9F75-0803A5683DB8}"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48400" y="1826709"/>
            <a:ext cx="1492499" cy="448445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54524" y="1826709"/>
            <a:ext cx="5241476" cy="448445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2438B6A-81D8-43F8-86D8-336BD048F7AE}" type="datetimeFigureOut">
              <a:rPr lang="en-US" smtClean="0"/>
              <a:t>12/8/2023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0A39AF-1AE7-44A6-9F75-0803A5683DB8}"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2438B6A-81D8-43F8-86D8-336BD048F7AE}" type="datetimeFigureOut">
              <a:rPr lang="en-US" smtClean="0"/>
              <a:t>12/8/2023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0A39AF-1AE7-44A6-9F75-0803A5683DB8}"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14400" y="5017572"/>
            <a:ext cx="7315200" cy="1293592"/>
          </a:xfrm>
        </p:spPr>
        <p:txBody>
          <a:bodyPr anchor="t"/>
          <a:lstStyle>
            <a:lvl1pPr algn="l">
              <a:defRPr sz="4000" b="0" cap="none"/>
            </a:lvl1pPr>
          </a:lstStyle>
          <a:p>
            <a:r>
              <a:rPr lang="en-US"/>
              <a:t>Click to edit Master title style</a:t>
            </a:r>
          </a:p>
        </p:txBody>
      </p:sp>
      <p:sp>
        <p:nvSpPr>
          <p:cNvPr id="3" name="Text Placeholder 2"/>
          <p:cNvSpPr>
            <a:spLocks noGrp="1"/>
          </p:cNvSpPr>
          <p:nvPr>
            <p:ph type="body" idx="1"/>
          </p:nvPr>
        </p:nvSpPr>
        <p:spPr>
          <a:xfrm>
            <a:off x="914400" y="3865097"/>
            <a:ext cx="7315200" cy="1098439"/>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2438B6A-81D8-43F8-86D8-336BD048F7AE}" type="datetimeFigureOut">
              <a:rPr lang="en-US" smtClean="0"/>
              <a:t>12/8/2023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0A39AF-1AE7-44A6-9F75-0803A5683DB8}"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22438B6A-81D8-43F8-86D8-336BD048F7AE}" type="datetimeFigureOut">
              <a:rPr lang="en-US" smtClean="0"/>
              <a:t>12/8/2023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C0A39AF-1AE7-44A6-9F75-0803A5683DB8}" type="slidenum">
              <a:rPr lang="en-US" smtClean="0"/>
              <a:t>‹#›</a:t>
            </a:fld>
            <a:endParaRPr lang="en-US"/>
          </a:p>
        </p:txBody>
      </p:sp>
      <p:sp>
        <p:nvSpPr>
          <p:cNvPr id="9" name="Title 8"/>
          <p:cNvSpPr>
            <a:spLocks noGrp="1"/>
          </p:cNvSpPr>
          <p:nvPr>
            <p:ph type="title"/>
          </p:nvPr>
        </p:nvSpPr>
        <p:spPr>
          <a:xfrm>
            <a:off x="914400" y="1544715"/>
            <a:ext cx="7315200" cy="1154097"/>
          </a:xfrm>
        </p:spPr>
        <p:txBody>
          <a:bodyPr/>
          <a:lstStyle/>
          <a:p>
            <a:r>
              <a:rPr lang="en-US"/>
              <a:t>Click to edit Master title style</a:t>
            </a:r>
          </a:p>
        </p:txBody>
      </p:sp>
      <p:sp>
        <p:nvSpPr>
          <p:cNvPr id="8" name="Content Placeholder 7"/>
          <p:cNvSpPr>
            <a:spLocks noGrp="1"/>
          </p:cNvSpPr>
          <p:nvPr>
            <p:ph sz="quarter" idx="13"/>
          </p:nvPr>
        </p:nvSpPr>
        <p:spPr>
          <a:xfrm>
            <a:off x="914400" y="2743200"/>
            <a:ext cx="3566160" cy="359359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Content Placeholder 10"/>
          <p:cNvSpPr>
            <a:spLocks noGrp="1"/>
          </p:cNvSpPr>
          <p:nvPr>
            <p:ph sz="quarter" idx="14"/>
          </p:nvPr>
        </p:nvSpPr>
        <p:spPr>
          <a:xfrm>
            <a:off x="4681728" y="2743200"/>
            <a:ext cx="3566160" cy="35956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16348" y="2743200"/>
            <a:ext cx="3364992" cy="621792"/>
          </a:xfrm>
        </p:spPr>
        <p:txBody>
          <a:bodyPr anchor="b">
            <a:noAutofit/>
          </a:bodyPr>
          <a:lstStyle>
            <a:lvl1pPr marL="0" indent="0">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5" name="Text Placeholder 4"/>
          <p:cNvSpPr>
            <a:spLocks noGrp="1"/>
          </p:cNvSpPr>
          <p:nvPr>
            <p:ph type="body" sz="quarter" idx="3"/>
          </p:nvPr>
        </p:nvSpPr>
        <p:spPr>
          <a:xfrm>
            <a:off x="4885144" y="2743200"/>
            <a:ext cx="3362062" cy="621792"/>
          </a:xfrm>
        </p:spPr>
        <p:txBody>
          <a:bodyPr anchor="b">
            <a:noAutofit/>
          </a:bodyPr>
          <a:lstStyle>
            <a:lvl1pPr marL="0" indent="0">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7" name="Date Placeholder 6"/>
          <p:cNvSpPr>
            <a:spLocks noGrp="1"/>
          </p:cNvSpPr>
          <p:nvPr>
            <p:ph type="dt" sz="half" idx="10"/>
          </p:nvPr>
        </p:nvSpPr>
        <p:spPr/>
        <p:txBody>
          <a:bodyPr/>
          <a:lstStyle/>
          <a:p>
            <a:fld id="{22438B6A-81D8-43F8-86D8-336BD048F7AE}" type="datetimeFigureOut">
              <a:rPr lang="en-US" smtClean="0"/>
              <a:t>12/8/2023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C0A39AF-1AE7-44A6-9F75-0803A5683DB8}" type="slidenum">
              <a:rPr lang="en-US" smtClean="0"/>
              <a:t>‹#›</a:t>
            </a:fld>
            <a:endParaRPr lang="en-US"/>
          </a:p>
        </p:txBody>
      </p:sp>
      <p:sp>
        <p:nvSpPr>
          <p:cNvPr id="10" name="Title 9"/>
          <p:cNvSpPr>
            <a:spLocks noGrp="1"/>
          </p:cNvSpPr>
          <p:nvPr>
            <p:ph type="title"/>
          </p:nvPr>
        </p:nvSpPr>
        <p:spPr>
          <a:xfrm>
            <a:off x="914400" y="1544715"/>
            <a:ext cx="7315200" cy="1154097"/>
          </a:xfrm>
        </p:spPr>
        <p:txBody>
          <a:bodyPr/>
          <a:lstStyle/>
          <a:p>
            <a:r>
              <a:rPr lang="en-US"/>
              <a:t>Click to edit Master title style</a:t>
            </a:r>
            <a:endParaRPr lang="en-US" dirty="0"/>
          </a:p>
        </p:txBody>
      </p:sp>
      <p:sp>
        <p:nvSpPr>
          <p:cNvPr id="11" name="Content Placeholder 10"/>
          <p:cNvSpPr>
            <a:spLocks noGrp="1"/>
          </p:cNvSpPr>
          <p:nvPr>
            <p:ph sz="quarter" idx="13"/>
          </p:nvPr>
        </p:nvSpPr>
        <p:spPr>
          <a:xfrm>
            <a:off x="914400" y="3383280"/>
            <a:ext cx="3566160" cy="29535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Content Placeholder 12"/>
          <p:cNvSpPr>
            <a:spLocks noGrp="1"/>
          </p:cNvSpPr>
          <p:nvPr>
            <p:ph sz="quarter" idx="14"/>
          </p:nvPr>
        </p:nvSpPr>
        <p:spPr>
          <a:xfrm>
            <a:off x="4681727" y="3383280"/>
            <a:ext cx="3566160" cy="29535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2438B6A-81D8-43F8-86D8-336BD048F7AE}" type="datetimeFigureOut">
              <a:rPr lang="en-US" smtClean="0"/>
              <a:t>12/8/2023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C0A39AF-1AE7-44A6-9F75-0803A5683DB8}"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2438B6A-81D8-43F8-86D8-336BD048F7AE}" type="datetimeFigureOut">
              <a:rPr lang="en-US" smtClean="0"/>
              <a:t>12/8/2023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C0A39AF-1AE7-44A6-9F75-0803A5683DB8}"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1825362"/>
            <a:ext cx="2950936" cy="2173015"/>
          </a:xfrm>
        </p:spPr>
        <p:txBody>
          <a:bodyPr anchor="b">
            <a:normAutofit/>
          </a:bodyPr>
          <a:lstStyle>
            <a:lvl1pPr algn="l">
              <a:defRPr sz="2800" b="0"/>
            </a:lvl1pPr>
          </a:lstStyle>
          <a:p>
            <a:r>
              <a:rPr lang="en-US"/>
              <a:t>Click to edit Master title style</a:t>
            </a:r>
            <a:endParaRPr lang="en-US" dirty="0"/>
          </a:p>
        </p:txBody>
      </p:sp>
      <p:sp>
        <p:nvSpPr>
          <p:cNvPr id="3" name="Content Placeholder 2"/>
          <p:cNvSpPr>
            <a:spLocks noGrp="1"/>
          </p:cNvSpPr>
          <p:nvPr>
            <p:ph idx="1"/>
          </p:nvPr>
        </p:nvSpPr>
        <p:spPr>
          <a:xfrm>
            <a:off x="4021752" y="1826709"/>
            <a:ext cx="4207848" cy="4476614"/>
          </a:xfrm>
        </p:spPr>
        <p:txBody>
          <a:bodyPr anchor="ctr"/>
          <a:lstStyle>
            <a:lvl1pPr>
              <a:defRPr sz="2000"/>
            </a:lvl1pPr>
            <a:lvl2pPr>
              <a:defRPr sz="1800"/>
            </a:lvl2pPr>
            <a:lvl3pPr>
              <a:defRPr sz="1600"/>
            </a:lvl3pPr>
            <a:lvl4pPr>
              <a:defRPr sz="1400"/>
            </a:lvl4pPr>
            <a:lvl5pPr>
              <a:defRPr sz="14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14400" y="4061095"/>
            <a:ext cx="2950936" cy="22453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2438B6A-81D8-43F8-86D8-336BD048F7AE}" type="datetimeFigureOut">
              <a:rPr lang="en-US" smtClean="0"/>
              <a:t>12/8/2023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C0A39AF-1AE7-44A6-9F75-0803A5683DB8}"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1828800"/>
            <a:ext cx="2953512" cy="2176272"/>
          </a:xfrm>
        </p:spPr>
        <p:txBody>
          <a:bodyPr anchor="b">
            <a:normAutofit/>
          </a:bodyPr>
          <a:lstStyle>
            <a:lvl1pPr algn="l">
              <a:defRPr sz="2800" b="0"/>
            </a:lvl1pPr>
          </a:lstStyle>
          <a:p>
            <a:r>
              <a:rPr lang="en-US"/>
              <a:t>Click to edit Master title style</a:t>
            </a:r>
            <a:endParaRPr lang="en-US" dirty="0"/>
          </a:p>
        </p:txBody>
      </p:sp>
      <p:sp>
        <p:nvSpPr>
          <p:cNvPr id="3" name="Picture Placeholder 2"/>
          <p:cNvSpPr>
            <a:spLocks noGrp="1"/>
          </p:cNvSpPr>
          <p:nvPr>
            <p:ph type="pic" idx="1"/>
          </p:nvPr>
        </p:nvSpPr>
        <p:spPr>
          <a:xfrm>
            <a:off x="4191000" y="2286000"/>
            <a:ext cx="4038600" cy="3352800"/>
          </a:xfrm>
          <a:solidFill>
            <a:schemeClr val="accent2"/>
          </a:solidFill>
          <a:ln w="12700">
            <a:noFill/>
          </a:ln>
          <a:effectLst>
            <a:reflection blurRad="12700" stA="30000" endPos="30000" dist="31750" dir="5400000" sy="-100000" algn="bl" rotWithShape="0"/>
          </a:effectLst>
          <a:scene3d>
            <a:camera prst="perspectiveRight" fov="2700000">
              <a:rot lat="240000" lon="900000" rev="0"/>
            </a:camera>
            <a:lightRig rig="threePt" dir="t">
              <a:rot lat="0" lon="0" rev="2700000"/>
            </a:lightRig>
          </a:scene3d>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4400" y="4059936"/>
            <a:ext cx="2953512" cy="224942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2438B6A-81D8-43F8-86D8-336BD048F7AE}" type="datetimeFigureOut">
              <a:rPr lang="en-US" smtClean="0"/>
              <a:t>12/8/2023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C0A39AF-1AE7-44A6-9F75-0803A5683DB8}"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0" name="Rectangle 9"/>
          <p:cNvSpPr/>
          <p:nvPr/>
        </p:nvSpPr>
        <p:spPr>
          <a:xfrm>
            <a:off x="8435268" y="573807"/>
            <a:ext cx="86236" cy="57231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8569419" y="573807"/>
            <a:ext cx="576072" cy="57231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914400" y="1544715"/>
            <a:ext cx="7315200" cy="115409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914400" y="2769833"/>
            <a:ext cx="7315200" cy="353952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007690" y="548797"/>
            <a:ext cx="1189132" cy="297918"/>
          </a:xfrm>
          <a:prstGeom prst="rect">
            <a:avLst/>
          </a:prstGeom>
        </p:spPr>
        <p:txBody>
          <a:bodyPr vert="horz" lIns="91440" tIns="45720" rIns="91440" bIns="45720" rtlCol="0" anchor="ctr"/>
          <a:lstStyle>
            <a:lvl1pPr algn="l">
              <a:defRPr sz="1200">
                <a:solidFill>
                  <a:schemeClr val="tx1">
                    <a:alpha val="50000"/>
                  </a:schemeClr>
                </a:solidFill>
              </a:defRPr>
            </a:lvl1pPr>
          </a:lstStyle>
          <a:p>
            <a:fld id="{22438B6A-81D8-43F8-86D8-336BD048F7AE}" type="datetimeFigureOut">
              <a:rPr lang="en-US" smtClean="0"/>
              <a:t>12/8/2023</a:t>
            </a:fld>
            <a:endParaRPr lang="en-US"/>
          </a:p>
        </p:txBody>
      </p:sp>
      <p:sp>
        <p:nvSpPr>
          <p:cNvPr id="6" name="Slide Number Placeholder 5"/>
          <p:cNvSpPr>
            <a:spLocks noGrp="1"/>
          </p:cNvSpPr>
          <p:nvPr>
            <p:ph type="sldNum" sz="quarter" idx="4"/>
          </p:nvPr>
        </p:nvSpPr>
        <p:spPr>
          <a:xfrm>
            <a:off x="7314415" y="548797"/>
            <a:ext cx="941203" cy="301752"/>
          </a:xfrm>
          <a:prstGeom prst="rect">
            <a:avLst/>
          </a:prstGeom>
        </p:spPr>
        <p:txBody>
          <a:bodyPr vert="horz" lIns="91440" tIns="45720" rIns="91440" bIns="45720" rtlCol="0" anchor="ctr"/>
          <a:lstStyle>
            <a:lvl1pPr algn="r">
              <a:defRPr sz="1200">
                <a:solidFill>
                  <a:schemeClr val="tx1"/>
                </a:solidFill>
              </a:defRPr>
            </a:lvl1pPr>
          </a:lstStyle>
          <a:p>
            <a:fld id="{DC0A39AF-1AE7-44A6-9F75-0803A5683DB8}" type="slidenum">
              <a:rPr lang="en-US" smtClean="0"/>
              <a:t>‹#›</a:t>
            </a:fld>
            <a:endParaRPr lang="en-US"/>
          </a:p>
        </p:txBody>
      </p:sp>
      <p:sp>
        <p:nvSpPr>
          <p:cNvPr id="5" name="Footer Placeholder 4"/>
          <p:cNvSpPr>
            <a:spLocks noGrp="1"/>
          </p:cNvSpPr>
          <p:nvPr>
            <p:ph type="ftr" sz="quarter" idx="3"/>
          </p:nvPr>
        </p:nvSpPr>
        <p:spPr>
          <a:xfrm>
            <a:off x="6008688" y="855956"/>
            <a:ext cx="2246489" cy="301227"/>
          </a:xfrm>
          <a:prstGeom prst="rect">
            <a:avLst/>
          </a:prstGeom>
        </p:spPr>
        <p:txBody>
          <a:bodyPr vert="horz" lIns="91440" tIns="0" rIns="91440" bIns="45720" rtlCol="0" anchor="t"/>
          <a:lstStyle>
            <a:lvl1pPr algn="l">
              <a:defRPr sz="1000">
                <a:solidFill>
                  <a:schemeClr val="tx1"/>
                </a:solidFill>
              </a:defRPr>
            </a:lvl1pPr>
          </a:lstStyle>
          <a:p>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xStyles>
    <p:titleStyle>
      <a:lvl1pPr algn="l" defTabSz="914400" rtl="0" eaLnBrk="1" latinLnBrk="0" hangingPunct="1">
        <a:spcBef>
          <a:spcPct val="0"/>
        </a:spcBef>
        <a:buNone/>
        <a:defRPr sz="40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buClr>
          <a:schemeClr val="tx2"/>
        </a:buClr>
        <a:buFont typeface="Wingdings" charset="2"/>
        <a:buChar char="§"/>
        <a:defRPr sz="2000" kern="1200">
          <a:solidFill>
            <a:schemeClr val="tx1"/>
          </a:solidFill>
          <a:latin typeface="+mn-lt"/>
          <a:ea typeface="+mn-ea"/>
          <a:cs typeface="+mn-cs"/>
        </a:defRPr>
      </a:lvl1pPr>
      <a:lvl2pPr marL="502920" indent="-182880" algn="l" defTabSz="914400" rtl="0" eaLnBrk="1" latinLnBrk="0" hangingPunct="1">
        <a:spcBef>
          <a:spcPct val="20000"/>
        </a:spcBef>
        <a:buClr>
          <a:schemeClr val="tx2"/>
        </a:buClr>
        <a:buFont typeface="Wingdings" charset="2"/>
        <a:buChar char="§"/>
        <a:defRPr sz="1800" kern="1200">
          <a:solidFill>
            <a:schemeClr val="tx1"/>
          </a:solidFill>
          <a:latin typeface="+mn-lt"/>
          <a:ea typeface="+mn-ea"/>
          <a:cs typeface="+mn-cs"/>
        </a:defRPr>
      </a:lvl2pPr>
      <a:lvl3pPr marL="685800" indent="-182880" algn="l" defTabSz="914400" rtl="0" eaLnBrk="1" latinLnBrk="0" hangingPunct="1">
        <a:spcBef>
          <a:spcPct val="20000"/>
        </a:spcBef>
        <a:buClr>
          <a:schemeClr val="tx2"/>
        </a:buClr>
        <a:buFont typeface="Wingdings" charset="2"/>
        <a:buChar char="§"/>
        <a:defRPr sz="1600" kern="1200">
          <a:solidFill>
            <a:schemeClr val="tx1"/>
          </a:solidFill>
          <a:latin typeface="+mn-lt"/>
          <a:ea typeface="+mn-ea"/>
          <a:cs typeface="+mn-cs"/>
        </a:defRPr>
      </a:lvl3pPr>
      <a:lvl4pPr marL="914400" indent="-182880" algn="l" defTabSz="914400" rtl="0" eaLnBrk="1" latinLnBrk="0" hangingPunct="1">
        <a:spcBef>
          <a:spcPct val="20000"/>
        </a:spcBef>
        <a:buClr>
          <a:schemeClr val="tx2"/>
        </a:buClr>
        <a:buFont typeface="Wingdings" charset="2"/>
        <a:buChar char="§"/>
        <a:defRPr sz="1400" kern="1200">
          <a:solidFill>
            <a:schemeClr val="tx1"/>
          </a:solidFill>
          <a:latin typeface="+mn-lt"/>
          <a:ea typeface="+mn-ea"/>
          <a:cs typeface="+mn-cs"/>
        </a:defRPr>
      </a:lvl4pPr>
      <a:lvl5pPr marL="1143000" indent="-182880" algn="l" defTabSz="914400" rtl="0" eaLnBrk="1" latinLnBrk="0" hangingPunct="1">
        <a:spcBef>
          <a:spcPct val="20000"/>
        </a:spcBef>
        <a:buClr>
          <a:schemeClr val="tx2"/>
        </a:buClr>
        <a:buFont typeface="Wingdings" charset="2"/>
        <a:buChar char="§"/>
        <a:defRPr sz="1400" kern="1200">
          <a:solidFill>
            <a:schemeClr val="tx1"/>
          </a:solidFill>
          <a:latin typeface="+mn-lt"/>
          <a:ea typeface="+mn-ea"/>
          <a:cs typeface="+mn-cs"/>
        </a:defRPr>
      </a:lvl5pPr>
      <a:lvl6pPr marL="13716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6pPr>
      <a:lvl7pPr marL="16002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7pPr>
      <a:lvl8pPr marL="18288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8pPr>
      <a:lvl9pPr marL="20574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www.laniercdat.org/" TargetMode="External"/><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mailto:molly.stiltner@gcpsk12.org" TargetMode="External"/><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www.gcpsk12.org/lanierhs" TargetMode="External"/><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914400" y="533400"/>
            <a:ext cx="7543800" cy="5486399"/>
          </a:xfrm>
        </p:spPr>
        <p:txBody>
          <a:bodyPr anchor="t">
            <a:noAutofit/>
          </a:bodyPr>
          <a:lstStyle/>
          <a:p>
            <a:r>
              <a:rPr lang="en-US" sz="6000" dirty="0">
                <a:solidFill>
                  <a:schemeClr val="tx2">
                    <a:lumMod val="75000"/>
                  </a:schemeClr>
                </a:solidFill>
                <a:latin typeface="Aharoni" panose="02010803020104030203" pitchFamily="2" charset="-79"/>
                <a:cs typeface="Aharoni" panose="02010803020104030203" pitchFamily="2" charset="-79"/>
              </a:rPr>
              <a:t>Welcome to </a:t>
            </a:r>
            <a:br>
              <a:rPr lang="en-US" sz="6000" dirty="0">
                <a:solidFill>
                  <a:schemeClr val="tx2">
                    <a:lumMod val="75000"/>
                  </a:schemeClr>
                </a:solidFill>
                <a:latin typeface="Aharoni" panose="02010803020104030203" pitchFamily="2" charset="-79"/>
                <a:cs typeface="Aharoni" panose="02010803020104030203" pitchFamily="2" charset="-79"/>
              </a:rPr>
            </a:br>
            <a:r>
              <a:rPr lang="en-US" sz="6000" b="1" dirty="0">
                <a:solidFill>
                  <a:schemeClr val="tx2">
                    <a:lumMod val="75000"/>
                  </a:schemeClr>
                </a:solidFill>
                <a:effectLst>
                  <a:outerShdw blurRad="38100" dist="38100" dir="2700000" algn="tl">
                    <a:srgbClr val="000000">
                      <a:alpha val="43137"/>
                    </a:srgbClr>
                  </a:outerShdw>
                </a:effectLst>
                <a:latin typeface="Aharoni" panose="02010803020104030203" pitchFamily="2" charset="-79"/>
                <a:cs typeface="Aharoni" panose="02010803020104030203" pitchFamily="2" charset="-79"/>
              </a:rPr>
              <a:t>Lanier High School</a:t>
            </a:r>
            <a:br>
              <a:rPr lang="en-US" sz="6000" dirty="0">
                <a:solidFill>
                  <a:schemeClr val="tx2">
                    <a:lumMod val="75000"/>
                  </a:schemeClr>
                </a:solidFill>
                <a:latin typeface="Aharoni" panose="02010803020104030203" pitchFamily="2" charset="-79"/>
                <a:cs typeface="Aharoni" panose="02010803020104030203" pitchFamily="2" charset="-79"/>
              </a:rPr>
            </a:br>
            <a:r>
              <a:rPr lang="en-US" sz="6000" dirty="0">
                <a:solidFill>
                  <a:schemeClr val="tx2">
                    <a:lumMod val="75000"/>
                  </a:schemeClr>
                </a:solidFill>
                <a:latin typeface="Aharoni" panose="02010803020104030203" pitchFamily="2" charset="-79"/>
                <a:cs typeface="Aharoni" panose="02010803020104030203" pitchFamily="2" charset="-79"/>
              </a:rPr>
              <a:t>Class of </a:t>
            </a:r>
            <a:r>
              <a:rPr lang="en-US" sz="8000" dirty="0">
                <a:solidFill>
                  <a:schemeClr val="tx2">
                    <a:lumMod val="75000"/>
                  </a:schemeClr>
                </a:solidFill>
                <a:effectLst>
                  <a:outerShdw blurRad="38100" dist="38100" dir="2700000" algn="tl">
                    <a:srgbClr val="000000">
                      <a:alpha val="43137"/>
                    </a:srgbClr>
                  </a:outerShdw>
                </a:effectLst>
                <a:latin typeface="Aharoni" panose="02010803020104030203" pitchFamily="2" charset="-79"/>
                <a:cs typeface="Aharoni" panose="02010803020104030203" pitchFamily="2" charset="-79"/>
              </a:rPr>
              <a:t>2028</a:t>
            </a:r>
            <a:br>
              <a:rPr lang="en-US" sz="6000" dirty="0">
                <a:solidFill>
                  <a:schemeClr val="tx2">
                    <a:lumMod val="75000"/>
                  </a:schemeClr>
                </a:solidFill>
                <a:latin typeface="Aharoni" panose="02010803020104030203" pitchFamily="2" charset="-79"/>
                <a:cs typeface="Aharoni" panose="02010803020104030203" pitchFamily="2" charset="-79"/>
              </a:rPr>
            </a:br>
            <a:r>
              <a:rPr lang="en-US" sz="4800" dirty="0">
                <a:solidFill>
                  <a:schemeClr val="tx2">
                    <a:lumMod val="75000"/>
                  </a:schemeClr>
                </a:solidFill>
                <a:latin typeface="Aharoni" panose="02010803020104030203" pitchFamily="2" charset="-79"/>
                <a:cs typeface="Aharoni" panose="02010803020104030203" pitchFamily="2" charset="-79"/>
              </a:rPr>
              <a:t>Rising Longhorn</a:t>
            </a:r>
            <a:br>
              <a:rPr lang="en-US" sz="4800" dirty="0">
                <a:solidFill>
                  <a:schemeClr val="tx2">
                    <a:lumMod val="75000"/>
                  </a:schemeClr>
                </a:solidFill>
                <a:latin typeface="Aharoni" panose="02010803020104030203" pitchFamily="2" charset="-79"/>
                <a:cs typeface="Aharoni" panose="02010803020104030203" pitchFamily="2" charset="-79"/>
              </a:rPr>
            </a:br>
            <a:r>
              <a:rPr lang="en-US" sz="4800" dirty="0">
                <a:solidFill>
                  <a:schemeClr val="tx2">
                    <a:lumMod val="75000"/>
                  </a:schemeClr>
                </a:solidFill>
                <a:latin typeface="Aharoni" panose="02010803020104030203" pitchFamily="2" charset="-79"/>
                <a:cs typeface="Aharoni" panose="02010803020104030203" pitchFamily="2" charset="-79"/>
              </a:rPr>
              <a:t> Night</a:t>
            </a:r>
          </a:p>
        </p:txBody>
      </p:sp>
      <p:pic>
        <p:nvPicPr>
          <p:cNvPr id="1027" name="Picture 3" descr="S:\LanierHS_528\Staff\Approved Logo's\Lanier Longhorns 30.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91200" y="4191000"/>
            <a:ext cx="2233448" cy="1905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96869643"/>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990601"/>
            <a:ext cx="7315200" cy="914400"/>
          </a:xfrm>
        </p:spPr>
        <p:txBody>
          <a:bodyPr>
            <a:normAutofit/>
          </a:bodyPr>
          <a:lstStyle/>
          <a:p>
            <a:r>
              <a:rPr lang="en-US" dirty="0"/>
              <a:t>Social Studies in 9</a:t>
            </a:r>
            <a:r>
              <a:rPr lang="en-US" baseline="30000" dirty="0"/>
              <a:t>th</a:t>
            </a:r>
            <a:r>
              <a:rPr lang="en-US" dirty="0"/>
              <a:t> grade:</a:t>
            </a:r>
          </a:p>
        </p:txBody>
      </p:sp>
      <p:sp>
        <p:nvSpPr>
          <p:cNvPr id="3" name="Content Placeholder 2"/>
          <p:cNvSpPr>
            <a:spLocks noGrp="1"/>
          </p:cNvSpPr>
          <p:nvPr>
            <p:ph idx="1"/>
          </p:nvPr>
        </p:nvSpPr>
        <p:spPr>
          <a:xfrm>
            <a:off x="914400" y="2209801"/>
            <a:ext cx="7315200" cy="4099560"/>
          </a:xfrm>
        </p:spPr>
        <p:txBody>
          <a:bodyPr/>
          <a:lstStyle/>
          <a:p>
            <a:pPr>
              <a:buFont typeface="Arial" panose="020B0604020202020204" pitchFamily="34" charset="0"/>
              <a:buChar char="•"/>
            </a:pPr>
            <a:r>
              <a:rPr lang="en-US" dirty="0"/>
              <a:t>Social studies courses required for graduation (World History, US History, and American Government/Economics) are not offered to 9</a:t>
            </a:r>
            <a:r>
              <a:rPr lang="en-US" baseline="30000" dirty="0"/>
              <a:t>th</a:t>
            </a:r>
            <a:r>
              <a:rPr lang="en-US" dirty="0"/>
              <a:t> grade students in Gwinnett County.</a:t>
            </a:r>
          </a:p>
          <a:p>
            <a:pPr>
              <a:buFont typeface="Arial" panose="020B0604020202020204" pitchFamily="34" charset="0"/>
              <a:buChar char="•"/>
            </a:pPr>
            <a:endParaRPr lang="en-US" dirty="0"/>
          </a:p>
          <a:p>
            <a:pPr>
              <a:buFont typeface="Arial" panose="020B0604020202020204" pitchFamily="34" charset="0"/>
              <a:buChar char="•"/>
            </a:pPr>
            <a:r>
              <a:rPr lang="en-US" dirty="0">
                <a:solidFill>
                  <a:schemeClr val="accent2">
                    <a:lumMod val="60000"/>
                    <a:lumOff val="40000"/>
                  </a:schemeClr>
                </a:solidFill>
              </a:rPr>
              <a:t>AP Human Geography </a:t>
            </a:r>
            <a:r>
              <a:rPr lang="en-US" dirty="0"/>
              <a:t>is a social studies elective open to 9</a:t>
            </a:r>
            <a:r>
              <a:rPr lang="en-US" baseline="30000" dirty="0"/>
              <a:t>th</a:t>
            </a:r>
            <a:r>
              <a:rPr lang="en-US" dirty="0"/>
              <a:t> graders.  This </a:t>
            </a:r>
            <a:r>
              <a:rPr lang="en-US" u="sng" dirty="0"/>
              <a:t>rigorous</a:t>
            </a:r>
            <a:r>
              <a:rPr lang="en-US" dirty="0"/>
              <a:t> course is recommended for students planning to participate in advanced placement courses at LHS.</a:t>
            </a:r>
          </a:p>
          <a:p>
            <a:pPr>
              <a:buFont typeface="Arial" panose="020B0604020202020204" pitchFamily="34" charset="0"/>
              <a:buChar char="•"/>
            </a:pPr>
            <a:endParaRPr lang="en-US" dirty="0"/>
          </a:p>
          <a:p>
            <a:pPr>
              <a:buFont typeface="Arial" panose="020B0604020202020204" pitchFamily="34" charset="0"/>
              <a:buChar char="•"/>
            </a:pPr>
            <a:r>
              <a:rPr lang="en-US" dirty="0">
                <a:solidFill>
                  <a:schemeClr val="accent2">
                    <a:lumMod val="60000"/>
                    <a:lumOff val="40000"/>
                  </a:schemeClr>
                </a:solidFill>
              </a:rPr>
              <a:t>World Geography</a:t>
            </a:r>
            <a:r>
              <a:rPr lang="en-US" dirty="0"/>
              <a:t> and </a:t>
            </a:r>
            <a:r>
              <a:rPr lang="en-US" dirty="0">
                <a:solidFill>
                  <a:schemeClr val="accent2">
                    <a:lumMod val="60000"/>
                    <a:lumOff val="40000"/>
                  </a:schemeClr>
                </a:solidFill>
              </a:rPr>
              <a:t>Law/Contemporary Issues</a:t>
            </a:r>
            <a:r>
              <a:rPr lang="en-US" dirty="0"/>
              <a:t> are  social studies elective courses open to all 9</a:t>
            </a:r>
            <a:r>
              <a:rPr lang="en-US" baseline="30000" dirty="0"/>
              <a:t>th</a:t>
            </a:r>
            <a:r>
              <a:rPr lang="en-US" dirty="0"/>
              <a:t> graders </a:t>
            </a:r>
            <a:r>
              <a:rPr lang="en-US" dirty="0">
                <a:solidFill>
                  <a:schemeClr val="accent2">
                    <a:lumMod val="60000"/>
                    <a:lumOff val="40000"/>
                  </a:schemeClr>
                </a:solidFill>
              </a:rPr>
              <a:t>(include in HOPE GPA calculations).</a:t>
            </a:r>
          </a:p>
        </p:txBody>
      </p:sp>
    </p:spTree>
    <p:extLst>
      <p:ext uri="{BB962C8B-B14F-4D97-AF65-F5344CB8AC3E}">
        <p14:creationId xmlns:p14="http://schemas.microsoft.com/office/powerpoint/2010/main" val="25294396"/>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219201"/>
            <a:ext cx="7315200" cy="838199"/>
          </a:xfrm>
        </p:spPr>
        <p:txBody>
          <a:bodyPr/>
          <a:lstStyle/>
          <a:p>
            <a:r>
              <a:rPr lang="en-US" dirty="0"/>
              <a:t>Two frequent questions:</a:t>
            </a:r>
          </a:p>
        </p:txBody>
      </p:sp>
      <p:sp>
        <p:nvSpPr>
          <p:cNvPr id="3" name="Content Placeholder 2"/>
          <p:cNvSpPr>
            <a:spLocks noGrp="1"/>
          </p:cNvSpPr>
          <p:nvPr>
            <p:ph idx="1"/>
          </p:nvPr>
        </p:nvSpPr>
        <p:spPr>
          <a:xfrm>
            <a:off x="914400" y="2133601"/>
            <a:ext cx="7315200" cy="4175760"/>
          </a:xfrm>
        </p:spPr>
        <p:txBody>
          <a:bodyPr/>
          <a:lstStyle/>
          <a:p>
            <a:r>
              <a:rPr lang="en-US" dirty="0"/>
              <a:t>How will I know which options were recommended for my child?</a:t>
            </a:r>
          </a:p>
          <a:p>
            <a:r>
              <a:rPr lang="en-US" dirty="0"/>
              <a:t>What if I disagree with a recommendation for my child?</a:t>
            </a:r>
          </a:p>
          <a:p>
            <a:endParaRPr lang="en-US" dirty="0"/>
          </a:p>
          <a:p>
            <a:pPr marL="45720" indent="0">
              <a:buNone/>
            </a:pPr>
            <a:endParaRPr lang="en-US" dirty="0"/>
          </a:p>
          <a:p>
            <a:r>
              <a:rPr lang="en-US" sz="2800" dirty="0"/>
              <a:t>Step 4 of the Registration Process – final review of registration selections and student/parent sign-off of the </a:t>
            </a:r>
            <a:r>
              <a:rPr lang="en-US" sz="2800" dirty="0">
                <a:solidFill>
                  <a:srgbClr val="92D050"/>
                </a:solidFill>
              </a:rPr>
              <a:t>Student Course Request Profile</a:t>
            </a:r>
            <a:r>
              <a:rPr lang="en-US" sz="2800" dirty="0"/>
              <a:t>.</a:t>
            </a:r>
          </a:p>
          <a:p>
            <a:endParaRPr lang="en-US" dirty="0"/>
          </a:p>
        </p:txBody>
      </p:sp>
    </p:spTree>
    <p:extLst>
      <p:ext uri="{BB962C8B-B14F-4D97-AF65-F5344CB8AC3E}">
        <p14:creationId xmlns:p14="http://schemas.microsoft.com/office/powerpoint/2010/main" val="3742216229"/>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33400" y="1066800"/>
            <a:ext cx="6477000" cy="990600"/>
          </a:xfrm>
        </p:spPr>
        <p:txBody>
          <a:bodyPr anchor="t">
            <a:noAutofit/>
          </a:bodyPr>
          <a:lstStyle/>
          <a:p>
            <a:r>
              <a:rPr lang="en-US" sz="4400" b="1" dirty="0"/>
              <a:t>Elective registration :</a:t>
            </a:r>
          </a:p>
        </p:txBody>
      </p:sp>
      <p:sp>
        <p:nvSpPr>
          <p:cNvPr id="5" name="Content Placeholder 4"/>
          <p:cNvSpPr>
            <a:spLocks noGrp="1"/>
          </p:cNvSpPr>
          <p:nvPr>
            <p:ph idx="1"/>
          </p:nvPr>
        </p:nvSpPr>
        <p:spPr>
          <a:xfrm>
            <a:off x="533400" y="1752600"/>
            <a:ext cx="7924800" cy="4267200"/>
          </a:xfrm>
        </p:spPr>
        <p:txBody>
          <a:bodyPr anchor="ctr">
            <a:normAutofit/>
          </a:bodyPr>
          <a:lstStyle/>
          <a:p>
            <a:pPr marL="45720" indent="0">
              <a:buNone/>
            </a:pPr>
            <a:r>
              <a:rPr lang="en-US" sz="2800" b="1" dirty="0">
                <a:solidFill>
                  <a:schemeClr val="tx2"/>
                </a:solidFill>
              </a:rPr>
              <a:t>What are elective courses?</a:t>
            </a:r>
          </a:p>
          <a:p>
            <a:pPr marL="45720" indent="0">
              <a:buNone/>
            </a:pPr>
            <a:endParaRPr lang="en-US" sz="2800" b="1" dirty="0">
              <a:solidFill>
                <a:schemeClr val="tx2"/>
              </a:solidFill>
            </a:endParaRPr>
          </a:p>
          <a:p>
            <a:pPr marL="45720" indent="0">
              <a:buNone/>
            </a:pPr>
            <a:r>
              <a:rPr lang="en-US" sz="2800" dirty="0"/>
              <a:t>High school electives are courses outside of the required course curriculum that give a student the opportunity to explore areas of study that he/she finds interesting. 9th grade students at Lanier High School take </a:t>
            </a:r>
            <a:r>
              <a:rPr lang="en-US" sz="2800" dirty="0">
                <a:solidFill>
                  <a:schemeClr val="tx2"/>
                </a:solidFill>
              </a:rPr>
              <a:t>three</a:t>
            </a:r>
            <a:r>
              <a:rPr lang="en-US" sz="2800" dirty="0"/>
              <a:t> elective courses. </a:t>
            </a:r>
          </a:p>
        </p:txBody>
      </p:sp>
    </p:spTree>
    <p:extLst>
      <p:ext uri="{BB962C8B-B14F-4D97-AF65-F5344CB8AC3E}">
        <p14:creationId xmlns:p14="http://schemas.microsoft.com/office/powerpoint/2010/main" val="3843708875"/>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33400" y="533400"/>
            <a:ext cx="7543800" cy="1219200"/>
          </a:xfrm>
        </p:spPr>
        <p:txBody>
          <a:bodyPr anchor="t">
            <a:noAutofit/>
          </a:bodyPr>
          <a:lstStyle/>
          <a:p>
            <a:r>
              <a:rPr lang="en-US" sz="3200" b="1" dirty="0"/>
              <a:t>Electives available to 9</a:t>
            </a:r>
            <a:r>
              <a:rPr lang="en-US" sz="3200" b="1" baseline="30000" dirty="0"/>
              <a:t>th</a:t>
            </a:r>
            <a:r>
              <a:rPr lang="en-US" sz="3200" b="1" dirty="0"/>
              <a:t> graders at LHS :</a:t>
            </a:r>
          </a:p>
        </p:txBody>
      </p:sp>
      <p:sp>
        <p:nvSpPr>
          <p:cNvPr id="5" name="Content Placeholder 4"/>
          <p:cNvSpPr>
            <a:spLocks noGrp="1"/>
          </p:cNvSpPr>
          <p:nvPr>
            <p:ph idx="1"/>
          </p:nvPr>
        </p:nvSpPr>
        <p:spPr>
          <a:xfrm>
            <a:off x="533400" y="1752600"/>
            <a:ext cx="7924800" cy="4267200"/>
          </a:xfrm>
        </p:spPr>
        <p:txBody>
          <a:bodyPr numCol="2" anchor="ctr">
            <a:normAutofit/>
          </a:bodyPr>
          <a:lstStyle/>
          <a:p>
            <a:pPr marL="45720" indent="0">
              <a:buNone/>
            </a:pPr>
            <a:r>
              <a:rPr lang="en-US" sz="1600" dirty="0"/>
              <a:t>AP Human Geography</a:t>
            </a:r>
          </a:p>
          <a:p>
            <a:pPr marL="45720" indent="0">
              <a:buNone/>
            </a:pPr>
            <a:r>
              <a:rPr lang="en-US" sz="1600" dirty="0"/>
              <a:t>Audio-Video Technology and Film</a:t>
            </a:r>
          </a:p>
          <a:p>
            <a:pPr marL="45720" indent="0">
              <a:buNone/>
            </a:pPr>
            <a:r>
              <a:rPr lang="en-US" sz="1600" dirty="0"/>
              <a:t>Band</a:t>
            </a:r>
          </a:p>
          <a:p>
            <a:pPr marL="45720" indent="0">
              <a:buNone/>
            </a:pPr>
            <a:r>
              <a:rPr lang="en-US" sz="1600" dirty="0"/>
              <a:t>Body Sculpting</a:t>
            </a:r>
          </a:p>
          <a:p>
            <a:pPr marL="45720" indent="0">
              <a:buNone/>
            </a:pPr>
            <a:r>
              <a:rPr lang="en-US" sz="1600" dirty="0"/>
              <a:t>Chorus</a:t>
            </a:r>
          </a:p>
          <a:p>
            <a:pPr marL="45720" indent="0">
              <a:buNone/>
            </a:pPr>
            <a:r>
              <a:rPr lang="en-US" sz="1600" dirty="0"/>
              <a:t>Examining the Teaching Profession</a:t>
            </a:r>
          </a:p>
          <a:p>
            <a:pPr marL="45720" indent="0">
              <a:buNone/>
            </a:pPr>
            <a:r>
              <a:rPr lang="en-US" sz="1600" dirty="0"/>
              <a:t>Food, Nutrition, and Wellness</a:t>
            </a:r>
          </a:p>
          <a:p>
            <a:pPr marL="45720" indent="0">
              <a:buNone/>
            </a:pPr>
            <a:r>
              <a:rPr lang="en-US" sz="1600" dirty="0"/>
              <a:t>Foundations of Technology</a:t>
            </a:r>
          </a:p>
          <a:p>
            <a:pPr marL="45720" indent="0">
              <a:buNone/>
            </a:pPr>
            <a:r>
              <a:rPr lang="en-US" sz="1600" dirty="0"/>
              <a:t>French I</a:t>
            </a:r>
          </a:p>
          <a:p>
            <a:pPr marL="45720" indent="0">
              <a:buNone/>
            </a:pPr>
            <a:r>
              <a:rPr lang="en-US" sz="1600" dirty="0"/>
              <a:t>Introduction to Healthcare Technology</a:t>
            </a:r>
          </a:p>
          <a:p>
            <a:pPr marL="45720" indent="0">
              <a:buNone/>
            </a:pPr>
            <a:r>
              <a:rPr lang="en-US" sz="1600" dirty="0"/>
              <a:t>Introduction to Software Technology</a:t>
            </a:r>
          </a:p>
          <a:p>
            <a:pPr marL="45720" indent="0">
              <a:buNone/>
            </a:pPr>
            <a:r>
              <a:rPr lang="en-US" sz="1600" dirty="0"/>
              <a:t>Journalism I</a:t>
            </a:r>
          </a:p>
          <a:p>
            <a:pPr marL="45720" indent="0">
              <a:buNone/>
            </a:pPr>
            <a:r>
              <a:rPr lang="en-US" sz="1600" dirty="0"/>
              <a:t>Law/Contemporary Issues</a:t>
            </a:r>
          </a:p>
          <a:p>
            <a:pPr marL="45720" indent="0">
              <a:buNone/>
            </a:pPr>
            <a:r>
              <a:rPr lang="en-US" sz="1600" dirty="0"/>
              <a:t>Marketing Principles</a:t>
            </a:r>
          </a:p>
          <a:p>
            <a:pPr marL="45720" indent="0">
              <a:buNone/>
            </a:pPr>
            <a:r>
              <a:rPr lang="en-US" sz="1600" dirty="0"/>
              <a:t>Music Technology</a:t>
            </a:r>
          </a:p>
          <a:p>
            <a:pPr marL="45720" indent="0">
              <a:buNone/>
            </a:pPr>
            <a:r>
              <a:rPr lang="en-US" sz="1600" dirty="0"/>
              <a:t>Orchestra (new)</a:t>
            </a:r>
          </a:p>
          <a:p>
            <a:pPr marL="45720" indent="0">
              <a:buNone/>
            </a:pPr>
            <a:r>
              <a:rPr lang="en-US" sz="1600" dirty="0"/>
              <a:t>Orchestra (continuing)</a:t>
            </a:r>
          </a:p>
          <a:p>
            <a:pPr marL="45720" indent="0">
              <a:buNone/>
            </a:pPr>
            <a:r>
              <a:rPr lang="en-US" sz="1600" dirty="0"/>
              <a:t>Piano</a:t>
            </a:r>
          </a:p>
          <a:p>
            <a:pPr marL="45720" indent="0">
              <a:buNone/>
            </a:pPr>
            <a:r>
              <a:rPr lang="en-US" sz="1600" dirty="0"/>
              <a:t>Spanish I</a:t>
            </a:r>
          </a:p>
          <a:p>
            <a:pPr marL="45720" indent="0">
              <a:buNone/>
            </a:pPr>
            <a:r>
              <a:rPr lang="en-US" sz="1600" dirty="0"/>
              <a:t>H/G Spanish I</a:t>
            </a:r>
          </a:p>
          <a:p>
            <a:pPr marL="45720" indent="0">
              <a:buNone/>
            </a:pPr>
            <a:r>
              <a:rPr lang="en-US" sz="1600" dirty="0"/>
              <a:t>Spanish for Native Speakers</a:t>
            </a:r>
          </a:p>
          <a:p>
            <a:pPr marL="45720" indent="0">
              <a:buNone/>
            </a:pPr>
            <a:r>
              <a:rPr lang="en-US" sz="1600" dirty="0"/>
              <a:t>Spanish II (H/G and CP)</a:t>
            </a:r>
          </a:p>
          <a:p>
            <a:pPr marL="45720" indent="0">
              <a:buNone/>
            </a:pPr>
            <a:r>
              <a:rPr lang="en-US" sz="1600" dirty="0"/>
              <a:t>Team Sports</a:t>
            </a:r>
          </a:p>
          <a:p>
            <a:pPr marL="45720" indent="0">
              <a:buNone/>
            </a:pPr>
            <a:r>
              <a:rPr lang="en-US" sz="1600" dirty="0"/>
              <a:t>Theatre Fundamentals</a:t>
            </a:r>
          </a:p>
          <a:p>
            <a:pPr marL="45720" indent="0">
              <a:buNone/>
            </a:pPr>
            <a:r>
              <a:rPr lang="en-US" sz="1600" dirty="0"/>
              <a:t>Visual Art Composition 2D/3D</a:t>
            </a:r>
          </a:p>
          <a:p>
            <a:pPr marL="45720" indent="0">
              <a:buNone/>
            </a:pPr>
            <a:r>
              <a:rPr lang="en-US" sz="1600" dirty="0"/>
              <a:t>Weight Training</a:t>
            </a:r>
          </a:p>
          <a:p>
            <a:pPr marL="45720" indent="0">
              <a:buNone/>
            </a:pPr>
            <a:r>
              <a:rPr lang="en-US" sz="1600" dirty="0"/>
              <a:t>World Geography</a:t>
            </a:r>
          </a:p>
        </p:txBody>
      </p:sp>
    </p:spTree>
    <p:extLst>
      <p:ext uri="{BB962C8B-B14F-4D97-AF65-F5344CB8AC3E}">
        <p14:creationId xmlns:p14="http://schemas.microsoft.com/office/powerpoint/2010/main" val="2489451466"/>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33400" y="609600"/>
            <a:ext cx="6477000" cy="838200"/>
          </a:xfrm>
        </p:spPr>
        <p:txBody>
          <a:bodyPr anchor="t">
            <a:noAutofit/>
          </a:bodyPr>
          <a:lstStyle/>
          <a:p>
            <a:pPr algn="ctr"/>
            <a:r>
              <a:rPr lang="en-US" sz="3600" dirty="0"/>
              <a:t> </a:t>
            </a:r>
            <a:r>
              <a:rPr lang="en-US" sz="4400" b="1" dirty="0"/>
              <a:t>Elective registration:</a:t>
            </a:r>
          </a:p>
        </p:txBody>
      </p:sp>
      <p:sp>
        <p:nvSpPr>
          <p:cNvPr id="5" name="Content Placeholder 4"/>
          <p:cNvSpPr>
            <a:spLocks noGrp="1"/>
          </p:cNvSpPr>
          <p:nvPr>
            <p:ph idx="1"/>
          </p:nvPr>
        </p:nvSpPr>
        <p:spPr>
          <a:xfrm>
            <a:off x="914400" y="1447800"/>
            <a:ext cx="7543800" cy="4861562"/>
          </a:xfrm>
        </p:spPr>
        <p:txBody>
          <a:bodyPr anchor="ctr">
            <a:normAutofit/>
          </a:bodyPr>
          <a:lstStyle/>
          <a:p>
            <a:pPr marL="45720" indent="0">
              <a:buNone/>
            </a:pPr>
            <a:r>
              <a:rPr lang="en-US" b="1" dirty="0">
                <a:solidFill>
                  <a:schemeClr val="tx2"/>
                </a:solidFill>
              </a:rPr>
              <a:t>Where can a student find out information about elective courses? </a:t>
            </a:r>
            <a:endParaRPr lang="en-US" dirty="0">
              <a:solidFill>
                <a:schemeClr val="tx2"/>
              </a:solidFill>
            </a:endParaRPr>
          </a:p>
          <a:p>
            <a:pPr>
              <a:buFont typeface="Arial" panose="020B0604020202020204" pitchFamily="34" charset="0"/>
              <a:buChar char="•"/>
            </a:pPr>
            <a:endParaRPr lang="en-US" dirty="0">
              <a:solidFill>
                <a:schemeClr val="tx2"/>
              </a:solidFill>
            </a:endParaRPr>
          </a:p>
          <a:p>
            <a:pPr>
              <a:buFont typeface="Arial" panose="020B0604020202020204" pitchFamily="34" charset="0"/>
              <a:buChar char="•"/>
            </a:pPr>
            <a:r>
              <a:rPr lang="en-US" dirty="0">
                <a:solidFill>
                  <a:schemeClr val="tx2"/>
                </a:solidFill>
              </a:rPr>
              <a:t>Rising Longhorn Night Elective Open House:</a:t>
            </a:r>
            <a:r>
              <a:rPr lang="en-US" dirty="0"/>
              <a:t>   After the student and parent meetings conclude, students and parents may visit elective teachers.  Maps and student guides are available in the Commons.  </a:t>
            </a:r>
          </a:p>
          <a:p>
            <a:pPr>
              <a:buFont typeface="Arial" panose="020B0604020202020204" pitchFamily="34" charset="0"/>
              <a:buChar char="•"/>
            </a:pPr>
            <a:r>
              <a:rPr lang="en-US" dirty="0">
                <a:solidFill>
                  <a:schemeClr val="tx2"/>
                </a:solidFill>
              </a:rPr>
              <a:t>Website:  </a:t>
            </a:r>
            <a:r>
              <a:rPr lang="en-US" dirty="0"/>
              <a:t>Please visit the Lanier High School website  for elective lists and descriptions, core course information, registration process information, and other resources:   </a:t>
            </a:r>
            <a:r>
              <a:rPr lang="en-US" dirty="0">
                <a:solidFill>
                  <a:schemeClr val="tx2"/>
                </a:solidFill>
              </a:rPr>
              <a:t>gcpsk12.org/</a:t>
            </a:r>
            <a:r>
              <a:rPr lang="en-US" dirty="0" err="1">
                <a:solidFill>
                  <a:schemeClr val="tx2"/>
                </a:solidFill>
              </a:rPr>
              <a:t>LanierHS</a:t>
            </a:r>
            <a:r>
              <a:rPr lang="en-US" dirty="0">
                <a:solidFill>
                  <a:schemeClr val="tx2"/>
                </a:solidFill>
              </a:rPr>
              <a:t>  </a:t>
            </a:r>
          </a:p>
          <a:p>
            <a:pPr marL="45720" indent="0">
              <a:buNone/>
            </a:pPr>
            <a:r>
              <a:rPr lang="en-US" dirty="0"/>
              <a:t>   Video course descriptions are available on the LHS website.</a:t>
            </a:r>
          </a:p>
          <a:p>
            <a:pPr marL="45720" indent="0">
              <a:buNone/>
            </a:pPr>
            <a:r>
              <a:rPr lang="en-US" dirty="0"/>
              <a:t>   Go to </a:t>
            </a:r>
            <a:r>
              <a:rPr lang="en-US" dirty="0">
                <a:solidFill>
                  <a:schemeClr val="tx2"/>
                </a:solidFill>
              </a:rPr>
              <a:t>REGISTRATION</a:t>
            </a:r>
            <a:r>
              <a:rPr lang="en-US" dirty="0"/>
              <a:t> tab, and then </a:t>
            </a:r>
            <a:r>
              <a:rPr lang="en-US" dirty="0">
                <a:solidFill>
                  <a:schemeClr val="tx2"/>
                </a:solidFill>
              </a:rPr>
              <a:t>Rising 9</a:t>
            </a:r>
            <a:r>
              <a:rPr lang="en-US" baseline="30000" dirty="0">
                <a:solidFill>
                  <a:schemeClr val="tx2"/>
                </a:solidFill>
              </a:rPr>
              <a:t>th</a:t>
            </a:r>
            <a:r>
              <a:rPr lang="en-US" dirty="0">
                <a:solidFill>
                  <a:schemeClr val="tx2"/>
                </a:solidFill>
              </a:rPr>
              <a:t> Grade Students</a:t>
            </a:r>
          </a:p>
          <a:p>
            <a:pPr marL="45720" indent="0">
              <a:buNone/>
            </a:pPr>
            <a:endParaRPr lang="en-US" dirty="0">
              <a:solidFill>
                <a:schemeClr val="tx2"/>
              </a:solidFill>
            </a:endParaRPr>
          </a:p>
          <a:p>
            <a:pPr>
              <a:buFont typeface="Arial" panose="020B0604020202020204" pitchFamily="34" charset="0"/>
              <a:buChar char="•"/>
            </a:pPr>
            <a:r>
              <a:rPr lang="en-US" dirty="0">
                <a:solidFill>
                  <a:schemeClr val="tx2"/>
                </a:solidFill>
              </a:rPr>
              <a:t>Advisement lessons at LMS:  </a:t>
            </a:r>
            <a:r>
              <a:rPr lang="en-US" dirty="0"/>
              <a:t>Ongoing lesson plans designed to help 8</a:t>
            </a:r>
            <a:r>
              <a:rPr lang="en-US" baseline="30000" dirty="0"/>
              <a:t>th</a:t>
            </a:r>
            <a:r>
              <a:rPr lang="en-US" dirty="0"/>
              <a:t> grade students learn about elective options and make informed decisions.</a:t>
            </a:r>
          </a:p>
        </p:txBody>
      </p:sp>
    </p:spTree>
    <p:extLst>
      <p:ext uri="{BB962C8B-B14F-4D97-AF65-F5344CB8AC3E}">
        <p14:creationId xmlns:p14="http://schemas.microsoft.com/office/powerpoint/2010/main" val="2666573374"/>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762001"/>
            <a:ext cx="7315200" cy="761999"/>
          </a:xfrm>
        </p:spPr>
        <p:txBody>
          <a:bodyPr>
            <a:normAutofit fontScale="90000"/>
          </a:bodyPr>
          <a:lstStyle/>
          <a:p>
            <a:r>
              <a:rPr lang="en-US" dirty="0"/>
              <a:t>Fine Arts Electives:  </a:t>
            </a:r>
            <a:r>
              <a:rPr lang="en-US" sz="3100" dirty="0">
                <a:solidFill>
                  <a:schemeClr val="tx1"/>
                </a:solidFill>
              </a:rPr>
              <a:t>A great way to connect!</a:t>
            </a:r>
          </a:p>
        </p:txBody>
      </p:sp>
      <p:sp>
        <p:nvSpPr>
          <p:cNvPr id="3" name="Content Placeholder 2"/>
          <p:cNvSpPr>
            <a:spLocks noGrp="1"/>
          </p:cNvSpPr>
          <p:nvPr>
            <p:ph idx="1"/>
          </p:nvPr>
        </p:nvSpPr>
        <p:spPr>
          <a:xfrm>
            <a:off x="914400" y="1828800"/>
            <a:ext cx="7315200" cy="4480561"/>
          </a:xfrm>
        </p:spPr>
        <p:txBody>
          <a:bodyPr/>
          <a:lstStyle/>
          <a:p>
            <a:r>
              <a:rPr lang="en-US" dirty="0"/>
              <a:t>Strongly encourage students to continue involvement in fine arts programs begun in middle school:  band, orchestra, and chorus.</a:t>
            </a:r>
          </a:p>
          <a:p>
            <a:pPr marL="45720" indent="0">
              <a:buNone/>
            </a:pPr>
            <a:endParaRPr lang="en-US" dirty="0"/>
          </a:p>
          <a:p>
            <a:r>
              <a:rPr lang="en-US" dirty="0"/>
              <a:t>Unique option for Orchestra:  Orchestra (new) is a course designed for students new to stringed instruments or who left Orchestra while in middle school.</a:t>
            </a:r>
          </a:p>
          <a:p>
            <a:pPr marL="45720" indent="0">
              <a:buNone/>
            </a:pPr>
            <a:endParaRPr lang="en-US" dirty="0"/>
          </a:p>
          <a:p>
            <a:r>
              <a:rPr lang="en-US" dirty="0"/>
              <a:t>Theater:  Our Theater students will be performing for you following this presentation.  Sign up for Theater Fundamentals to join this group!</a:t>
            </a:r>
          </a:p>
          <a:p>
            <a:pPr marL="45720" indent="0">
              <a:buNone/>
            </a:pPr>
            <a:r>
              <a:rPr lang="en-US" dirty="0"/>
              <a:t> </a:t>
            </a:r>
          </a:p>
          <a:p>
            <a:r>
              <a:rPr lang="en-US" dirty="0"/>
              <a:t>Please visit our Fine Arts teachers tonight.  See any student helper or LHS staff member for assistance.</a:t>
            </a:r>
          </a:p>
        </p:txBody>
      </p:sp>
    </p:spTree>
    <p:extLst>
      <p:ext uri="{BB962C8B-B14F-4D97-AF65-F5344CB8AC3E}">
        <p14:creationId xmlns:p14="http://schemas.microsoft.com/office/powerpoint/2010/main" val="1591114424"/>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457201"/>
            <a:ext cx="7315200" cy="1219199"/>
          </a:xfrm>
        </p:spPr>
        <p:txBody>
          <a:bodyPr>
            <a:normAutofit fontScale="90000"/>
          </a:bodyPr>
          <a:lstStyle/>
          <a:p>
            <a:r>
              <a:rPr lang="en-US" dirty="0"/>
              <a:t>Should my child take a Foreign Language during 9</a:t>
            </a:r>
            <a:r>
              <a:rPr lang="en-US" baseline="30000" dirty="0"/>
              <a:t>th</a:t>
            </a:r>
            <a:r>
              <a:rPr lang="en-US" dirty="0"/>
              <a:t> grade?</a:t>
            </a:r>
          </a:p>
        </p:txBody>
      </p:sp>
      <p:sp>
        <p:nvSpPr>
          <p:cNvPr id="3" name="Content Placeholder 2"/>
          <p:cNvSpPr>
            <a:spLocks noGrp="1"/>
          </p:cNvSpPr>
          <p:nvPr>
            <p:ph idx="1"/>
          </p:nvPr>
        </p:nvSpPr>
        <p:spPr>
          <a:xfrm>
            <a:off x="914400" y="1905001"/>
            <a:ext cx="7315200" cy="4404360"/>
          </a:xfrm>
        </p:spPr>
        <p:txBody>
          <a:bodyPr>
            <a:normAutofit fontScale="85000" lnSpcReduction="10000"/>
          </a:bodyPr>
          <a:lstStyle/>
          <a:p>
            <a:pPr>
              <a:buFont typeface="Arial" panose="020B0604020202020204" pitchFamily="34" charset="0"/>
              <a:buChar char="•"/>
            </a:pPr>
            <a:r>
              <a:rPr lang="en-US" dirty="0"/>
              <a:t>If your child is </a:t>
            </a:r>
            <a:r>
              <a:rPr lang="en-US" dirty="0">
                <a:solidFill>
                  <a:schemeClr val="tx2"/>
                </a:solidFill>
              </a:rPr>
              <a:t>enrolled in Spanish I or H/G Spanish I in 8</a:t>
            </a:r>
            <a:r>
              <a:rPr lang="en-US" baseline="30000" dirty="0">
                <a:solidFill>
                  <a:schemeClr val="tx2"/>
                </a:solidFill>
              </a:rPr>
              <a:t>th</a:t>
            </a:r>
            <a:r>
              <a:rPr lang="en-US" dirty="0">
                <a:solidFill>
                  <a:schemeClr val="tx2"/>
                </a:solidFill>
              </a:rPr>
              <a:t> grade</a:t>
            </a:r>
            <a:r>
              <a:rPr lang="en-US" dirty="0"/>
              <a:t>, we STRONGLY recommend that he/she register for Spanish II (CP or HG level).</a:t>
            </a:r>
          </a:p>
          <a:p>
            <a:pPr>
              <a:buFont typeface="Arial" panose="020B0604020202020204" pitchFamily="34" charset="0"/>
              <a:buChar char="•"/>
            </a:pPr>
            <a:endParaRPr lang="en-US" dirty="0"/>
          </a:p>
          <a:p>
            <a:pPr>
              <a:buFont typeface="Arial" panose="020B0604020202020204" pitchFamily="34" charset="0"/>
              <a:buChar char="•"/>
            </a:pPr>
            <a:r>
              <a:rPr lang="en-US" dirty="0">
                <a:solidFill>
                  <a:schemeClr val="tx2"/>
                </a:solidFill>
              </a:rPr>
              <a:t>Foreign Language courses are challenging</a:t>
            </a:r>
            <a:r>
              <a:rPr lang="en-US" dirty="0"/>
              <a:t>, and many 9</a:t>
            </a:r>
            <a:r>
              <a:rPr lang="en-US" baseline="30000" dirty="0"/>
              <a:t>th</a:t>
            </a:r>
            <a:r>
              <a:rPr lang="en-US" dirty="0"/>
              <a:t> grade students struggle.  A student can begin a foreign language in 10</a:t>
            </a:r>
            <a:r>
              <a:rPr lang="en-US" baseline="30000" dirty="0"/>
              <a:t>th</a:t>
            </a:r>
            <a:r>
              <a:rPr lang="en-US" dirty="0"/>
              <a:t> grade.</a:t>
            </a:r>
          </a:p>
          <a:p>
            <a:pPr>
              <a:buFont typeface="Arial" panose="020B0604020202020204" pitchFamily="34" charset="0"/>
              <a:buChar char="•"/>
            </a:pPr>
            <a:endParaRPr lang="en-US" dirty="0"/>
          </a:p>
          <a:p>
            <a:pPr>
              <a:buFont typeface="Arial" panose="020B0604020202020204" pitchFamily="34" charset="0"/>
              <a:buChar char="•"/>
            </a:pPr>
            <a:r>
              <a:rPr lang="en-US" dirty="0">
                <a:solidFill>
                  <a:schemeClr val="tx2"/>
                </a:solidFill>
              </a:rPr>
              <a:t>Are students required to take FL courses to graduate? </a:t>
            </a:r>
            <a:r>
              <a:rPr lang="en-US" dirty="0"/>
              <a:t>No, but at least 2 years of a foreign language is an admissions requirement for many colleges.</a:t>
            </a:r>
            <a:endParaRPr lang="en-US" sz="1600" i="1" dirty="0"/>
          </a:p>
          <a:p>
            <a:pPr>
              <a:buFont typeface="Arial" panose="020B0604020202020204" pitchFamily="34" charset="0"/>
              <a:buChar char="•"/>
            </a:pPr>
            <a:endParaRPr lang="en-US" dirty="0"/>
          </a:p>
          <a:p>
            <a:pPr>
              <a:buFont typeface="Arial" panose="020B0604020202020204" pitchFamily="34" charset="0"/>
              <a:buChar char="•"/>
            </a:pPr>
            <a:r>
              <a:rPr lang="en-US" dirty="0"/>
              <a:t>Consider </a:t>
            </a:r>
            <a:r>
              <a:rPr lang="en-US" dirty="0">
                <a:solidFill>
                  <a:schemeClr val="accent2">
                    <a:lumMod val="60000"/>
                    <a:lumOff val="40000"/>
                  </a:schemeClr>
                </a:solidFill>
              </a:rPr>
              <a:t>French I </a:t>
            </a:r>
            <a:r>
              <a:rPr lang="en-US" dirty="0"/>
              <a:t> as an option.</a:t>
            </a:r>
          </a:p>
          <a:p>
            <a:pPr>
              <a:buFont typeface="Arial" panose="020B0604020202020204" pitchFamily="34" charset="0"/>
              <a:buChar char="•"/>
            </a:pPr>
            <a:endParaRPr lang="en-US" dirty="0"/>
          </a:p>
          <a:p>
            <a:pPr>
              <a:buFont typeface="Arial" panose="020B0604020202020204" pitchFamily="34" charset="0"/>
              <a:buChar char="•"/>
            </a:pPr>
            <a:r>
              <a:rPr lang="en-US" dirty="0">
                <a:solidFill>
                  <a:schemeClr val="tx2"/>
                </a:solidFill>
              </a:rPr>
              <a:t>Appropriate level for Spanish I and French I </a:t>
            </a:r>
            <a:r>
              <a:rPr lang="en-US" dirty="0"/>
              <a:t>courses will be determined based on a review of student performance indicators and student data.</a:t>
            </a:r>
          </a:p>
          <a:p>
            <a:pPr marL="45720" indent="0">
              <a:buNone/>
            </a:pPr>
            <a:endParaRPr lang="en-US" dirty="0"/>
          </a:p>
          <a:p>
            <a:pPr>
              <a:buFont typeface="Arial" panose="020B0604020202020204" pitchFamily="34" charset="0"/>
              <a:buChar char="•"/>
            </a:pPr>
            <a:r>
              <a:rPr lang="en-US" dirty="0">
                <a:solidFill>
                  <a:schemeClr val="tx2"/>
                </a:solidFill>
              </a:rPr>
              <a:t>Spanish for Native Speakers:  </a:t>
            </a:r>
            <a:r>
              <a:rPr lang="en-US" dirty="0"/>
              <a:t>Entry-level Spanish course available to our students who speak Spanish in the home.</a:t>
            </a:r>
          </a:p>
          <a:p>
            <a:endParaRPr lang="en-US" dirty="0"/>
          </a:p>
        </p:txBody>
      </p:sp>
    </p:spTree>
    <p:extLst>
      <p:ext uri="{BB962C8B-B14F-4D97-AF65-F5344CB8AC3E}">
        <p14:creationId xmlns:p14="http://schemas.microsoft.com/office/powerpoint/2010/main" val="1007578196"/>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838201"/>
            <a:ext cx="7315200" cy="1524000"/>
          </a:xfrm>
        </p:spPr>
        <p:txBody>
          <a:bodyPr>
            <a:normAutofit/>
          </a:bodyPr>
          <a:lstStyle/>
          <a:p>
            <a:r>
              <a:rPr lang="en-US" dirty="0"/>
              <a:t>How should my child select his/her elective courses?</a:t>
            </a:r>
          </a:p>
        </p:txBody>
      </p:sp>
      <p:sp>
        <p:nvSpPr>
          <p:cNvPr id="3" name="Content Placeholder 2"/>
          <p:cNvSpPr>
            <a:spLocks noGrp="1"/>
          </p:cNvSpPr>
          <p:nvPr>
            <p:ph idx="1"/>
          </p:nvPr>
        </p:nvSpPr>
        <p:spPr/>
        <p:txBody>
          <a:bodyPr>
            <a:normAutofit/>
          </a:bodyPr>
          <a:lstStyle/>
          <a:p>
            <a:pPr>
              <a:buFont typeface="Arial" panose="020B0604020202020204" pitchFamily="34" charset="0"/>
              <a:buChar char="•"/>
            </a:pPr>
            <a:r>
              <a:rPr lang="en-US" sz="2800" dirty="0"/>
              <a:t>What is INTERESTING to your child</a:t>
            </a:r>
          </a:p>
          <a:p>
            <a:pPr>
              <a:buFont typeface="Arial" panose="020B0604020202020204" pitchFamily="34" charset="0"/>
              <a:buChar char="•"/>
            </a:pPr>
            <a:r>
              <a:rPr lang="en-US" sz="2800" dirty="0"/>
              <a:t>Future career plans</a:t>
            </a:r>
          </a:p>
          <a:p>
            <a:pPr>
              <a:buFont typeface="Arial" panose="020B0604020202020204" pitchFamily="34" charset="0"/>
              <a:buChar char="•"/>
            </a:pPr>
            <a:r>
              <a:rPr lang="en-US" sz="2800" dirty="0"/>
              <a:t>Long range plans, such as competitive college admissions (academic rigor, foreign language requirements)</a:t>
            </a:r>
          </a:p>
          <a:p>
            <a:pPr>
              <a:buFont typeface="Arial" panose="020B0604020202020204" pitchFamily="34" charset="0"/>
              <a:buChar char="•"/>
            </a:pPr>
            <a:r>
              <a:rPr lang="en-US" sz="2800" dirty="0"/>
              <a:t>Continuation of current classes/activities:  </a:t>
            </a:r>
            <a:r>
              <a:rPr lang="en-US" sz="2800" dirty="0">
                <a:solidFill>
                  <a:schemeClr val="tx2"/>
                </a:solidFill>
              </a:rPr>
              <a:t>band, orchestra, chorus, Spanish I</a:t>
            </a:r>
          </a:p>
          <a:p>
            <a:endParaRPr lang="en-US" sz="2800" dirty="0"/>
          </a:p>
        </p:txBody>
      </p:sp>
    </p:spTree>
    <p:extLst>
      <p:ext uri="{BB962C8B-B14F-4D97-AF65-F5344CB8AC3E}">
        <p14:creationId xmlns:p14="http://schemas.microsoft.com/office/powerpoint/2010/main" val="3586242776"/>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914401"/>
            <a:ext cx="7315200" cy="1447800"/>
          </a:xfrm>
        </p:spPr>
        <p:txBody>
          <a:bodyPr>
            <a:normAutofit/>
          </a:bodyPr>
          <a:lstStyle/>
          <a:p>
            <a:r>
              <a:rPr lang="en-US" dirty="0"/>
              <a:t>Elective choices should NOT be based on:</a:t>
            </a:r>
          </a:p>
        </p:txBody>
      </p:sp>
      <p:sp>
        <p:nvSpPr>
          <p:cNvPr id="3" name="Content Placeholder 2"/>
          <p:cNvSpPr>
            <a:spLocks noGrp="1"/>
          </p:cNvSpPr>
          <p:nvPr>
            <p:ph idx="1"/>
          </p:nvPr>
        </p:nvSpPr>
        <p:spPr>
          <a:xfrm>
            <a:off x="914400" y="2743199"/>
            <a:ext cx="7315200" cy="3566161"/>
          </a:xfrm>
        </p:spPr>
        <p:txBody>
          <a:bodyPr>
            <a:normAutofit/>
          </a:bodyPr>
          <a:lstStyle/>
          <a:p>
            <a:pPr>
              <a:buFont typeface="Arial" panose="020B0604020202020204" pitchFamily="34" charset="0"/>
              <a:buChar char="•"/>
            </a:pPr>
            <a:r>
              <a:rPr lang="en-US" sz="3200" dirty="0"/>
              <a:t>Courses friends are taking</a:t>
            </a:r>
          </a:p>
          <a:p>
            <a:pPr>
              <a:buFont typeface="Arial" panose="020B0604020202020204" pitchFamily="34" charset="0"/>
              <a:buChar char="•"/>
            </a:pPr>
            <a:endParaRPr lang="en-US" sz="3200" dirty="0"/>
          </a:p>
          <a:p>
            <a:pPr>
              <a:buFont typeface="Arial" panose="020B0604020202020204" pitchFamily="34" charset="0"/>
              <a:buChar char="•"/>
            </a:pPr>
            <a:r>
              <a:rPr lang="en-US" sz="3200" dirty="0"/>
              <a:t>Rumors about courses and/or teachers</a:t>
            </a:r>
          </a:p>
          <a:p>
            <a:pPr>
              <a:buFont typeface="Arial" panose="020B0604020202020204" pitchFamily="34" charset="0"/>
              <a:buChar char="•"/>
            </a:pPr>
            <a:endParaRPr lang="en-US" sz="3200" dirty="0"/>
          </a:p>
          <a:p>
            <a:pPr>
              <a:buFont typeface="Arial" panose="020B0604020202020204" pitchFamily="34" charset="0"/>
              <a:buChar char="•"/>
            </a:pPr>
            <a:r>
              <a:rPr lang="en-US" sz="3200" dirty="0"/>
              <a:t>Perceived ease or difficulty of a course</a:t>
            </a:r>
          </a:p>
          <a:p>
            <a:endParaRPr lang="en-US" sz="3200" dirty="0"/>
          </a:p>
        </p:txBody>
      </p:sp>
    </p:spTree>
    <p:extLst>
      <p:ext uri="{BB962C8B-B14F-4D97-AF65-F5344CB8AC3E}">
        <p14:creationId xmlns:p14="http://schemas.microsoft.com/office/powerpoint/2010/main" val="1391878520"/>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33400" y="381000"/>
            <a:ext cx="6477000" cy="1143001"/>
          </a:xfrm>
        </p:spPr>
        <p:txBody>
          <a:bodyPr anchor="t">
            <a:noAutofit/>
          </a:bodyPr>
          <a:lstStyle/>
          <a:p>
            <a:r>
              <a:rPr lang="en-US" sz="3600" dirty="0"/>
              <a:t> </a:t>
            </a:r>
            <a:br>
              <a:rPr lang="en-US" sz="3600" dirty="0"/>
            </a:br>
            <a:r>
              <a:rPr lang="en-US" sz="3600" dirty="0"/>
              <a:t>Elective registration :</a:t>
            </a:r>
          </a:p>
        </p:txBody>
      </p:sp>
      <p:sp>
        <p:nvSpPr>
          <p:cNvPr id="5" name="Content Placeholder 4"/>
          <p:cNvSpPr>
            <a:spLocks noGrp="1"/>
          </p:cNvSpPr>
          <p:nvPr>
            <p:ph idx="1"/>
          </p:nvPr>
        </p:nvSpPr>
        <p:spPr>
          <a:xfrm>
            <a:off x="914400" y="1600200"/>
            <a:ext cx="7543800" cy="4709161"/>
          </a:xfrm>
        </p:spPr>
        <p:txBody>
          <a:bodyPr anchor="ctr">
            <a:normAutofit/>
          </a:bodyPr>
          <a:lstStyle/>
          <a:p>
            <a:pPr>
              <a:buFont typeface="Arial" panose="020B0604020202020204" pitchFamily="34" charset="0"/>
              <a:buChar char="•"/>
            </a:pPr>
            <a:endParaRPr lang="en-US" sz="2200" dirty="0"/>
          </a:p>
          <a:p>
            <a:pPr>
              <a:buFont typeface="Arial" panose="020B0604020202020204" pitchFamily="34" charset="0"/>
              <a:buChar char="•"/>
            </a:pPr>
            <a:r>
              <a:rPr lang="en-US" sz="2200" dirty="0"/>
              <a:t>Each rising 9</a:t>
            </a:r>
            <a:r>
              <a:rPr lang="en-US" sz="2200" baseline="30000" dirty="0"/>
              <a:t>th</a:t>
            </a:r>
            <a:r>
              <a:rPr lang="en-US" sz="2200" dirty="0"/>
              <a:t> grade student will choose 6 elective courses, recorded in order of preference.  Elective choices 4-6 will be used as alternates.</a:t>
            </a:r>
          </a:p>
          <a:p>
            <a:pPr marL="45720" indent="0">
              <a:buNone/>
            </a:pPr>
            <a:endParaRPr lang="en-US" sz="2200" dirty="0"/>
          </a:p>
          <a:p>
            <a:pPr>
              <a:buFont typeface="Arial" panose="020B0604020202020204" pitchFamily="34" charset="0"/>
              <a:buChar char="•"/>
            </a:pPr>
            <a:r>
              <a:rPr lang="en-US" sz="2200" dirty="0"/>
              <a:t>These choices will be recorded on the </a:t>
            </a:r>
            <a:r>
              <a:rPr lang="en-US" sz="2200" i="1" u="sng" dirty="0">
                <a:solidFill>
                  <a:schemeClr val="tx2"/>
                </a:solidFill>
              </a:rPr>
              <a:t>Lanier High School 9</a:t>
            </a:r>
            <a:r>
              <a:rPr lang="en-US" sz="2200" i="1" u="sng" baseline="30000" dirty="0">
                <a:solidFill>
                  <a:schemeClr val="tx2"/>
                </a:solidFill>
              </a:rPr>
              <a:t>th</a:t>
            </a:r>
            <a:r>
              <a:rPr lang="en-US" sz="2200" i="1" u="sng" dirty="0">
                <a:solidFill>
                  <a:schemeClr val="tx2"/>
                </a:solidFill>
              </a:rPr>
              <a:t> Grade Elective Registration Database</a:t>
            </a:r>
            <a:r>
              <a:rPr lang="en-US" sz="2200" dirty="0"/>
              <a:t> through LMS 8</a:t>
            </a:r>
            <a:r>
              <a:rPr lang="en-US" sz="2200" baseline="30000" dirty="0"/>
              <a:t>th</a:t>
            </a:r>
            <a:r>
              <a:rPr lang="en-US" sz="2200" dirty="0"/>
              <a:t> grade Advisement.</a:t>
            </a:r>
          </a:p>
          <a:p>
            <a:pPr>
              <a:buFont typeface="Arial" panose="020B0604020202020204" pitchFamily="34" charset="0"/>
              <a:buChar char="•"/>
            </a:pPr>
            <a:r>
              <a:rPr lang="en-US" sz="2200" dirty="0"/>
              <a:t>Process begins on February 7th</a:t>
            </a:r>
          </a:p>
          <a:p>
            <a:pPr marL="45720" indent="0">
              <a:buNone/>
            </a:pPr>
            <a:r>
              <a:rPr lang="en-US" sz="2200" dirty="0"/>
              <a:t>	</a:t>
            </a:r>
          </a:p>
          <a:p>
            <a:pPr>
              <a:buFont typeface="Arial" panose="020B0604020202020204" pitchFamily="34" charset="0"/>
              <a:buChar char="•"/>
            </a:pPr>
            <a:r>
              <a:rPr lang="en-US" sz="2200" i="1" dirty="0">
                <a:solidFill>
                  <a:schemeClr val="tx2"/>
                </a:solidFill>
              </a:rPr>
              <a:t>*All 9</a:t>
            </a:r>
            <a:r>
              <a:rPr lang="en-US" sz="2200" i="1" baseline="30000" dirty="0">
                <a:solidFill>
                  <a:schemeClr val="tx2"/>
                </a:solidFill>
              </a:rPr>
              <a:t>th</a:t>
            </a:r>
            <a:r>
              <a:rPr lang="en-US" sz="2200" i="1" dirty="0">
                <a:solidFill>
                  <a:schemeClr val="tx2"/>
                </a:solidFill>
              </a:rPr>
              <a:t> grade students will automatically be registered for Health/Personal Fitness.  </a:t>
            </a:r>
          </a:p>
          <a:p>
            <a:pPr marL="45720" indent="0">
              <a:buNone/>
            </a:pPr>
            <a:endParaRPr lang="en-US" sz="3200" dirty="0"/>
          </a:p>
          <a:p>
            <a:pPr marL="502920" indent="-457200">
              <a:buAutoNum type="arabicPeriod"/>
            </a:pPr>
            <a:endParaRPr lang="en-US" sz="3200" dirty="0"/>
          </a:p>
        </p:txBody>
      </p:sp>
    </p:spTree>
    <p:extLst>
      <p:ext uri="{BB962C8B-B14F-4D97-AF65-F5344CB8AC3E}">
        <p14:creationId xmlns:p14="http://schemas.microsoft.com/office/powerpoint/2010/main" val="58260770"/>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762000"/>
            <a:ext cx="7315200" cy="1447799"/>
          </a:xfrm>
        </p:spPr>
        <p:txBody>
          <a:bodyPr>
            <a:normAutofit/>
          </a:bodyPr>
          <a:lstStyle/>
          <a:p>
            <a:r>
              <a:rPr lang="en-US" dirty="0"/>
              <a:t>What are we doing tonight?  Primary goal:</a:t>
            </a:r>
          </a:p>
        </p:txBody>
      </p:sp>
      <p:sp>
        <p:nvSpPr>
          <p:cNvPr id="3" name="Content Placeholder 2"/>
          <p:cNvSpPr>
            <a:spLocks noGrp="1"/>
          </p:cNvSpPr>
          <p:nvPr>
            <p:ph idx="1"/>
          </p:nvPr>
        </p:nvSpPr>
        <p:spPr>
          <a:xfrm>
            <a:off x="914400" y="2514599"/>
            <a:ext cx="7315200" cy="3794761"/>
          </a:xfrm>
        </p:spPr>
        <p:txBody>
          <a:bodyPr>
            <a:normAutofit/>
          </a:bodyPr>
          <a:lstStyle/>
          <a:p>
            <a:r>
              <a:rPr lang="en-US" sz="3200" dirty="0"/>
              <a:t>Learn about the 9</a:t>
            </a:r>
            <a:r>
              <a:rPr lang="en-US" sz="3200" baseline="30000" dirty="0"/>
              <a:t>th</a:t>
            </a:r>
            <a:r>
              <a:rPr lang="en-US" sz="3200" dirty="0"/>
              <a:t> grade registration process from both the student and parent perspective.  </a:t>
            </a:r>
          </a:p>
          <a:p>
            <a:r>
              <a:rPr lang="en-US" sz="3200" dirty="0"/>
              <a:t>Help students (and parents) make informed decisions about high school registration.</a:t>
            </a:r>
          </a:p>
        </p:txBody>
      </p:sp>
    </p:spTree>
    <p:extLst>
      <p:ext uri="{BB962C8B-B14F-4D97-AF65-F5344CB8AC3E}">
        <p14:creationId xmlns:p14="http://schemas.microsoft.com/office/powerpoint/2010/main" val="1201660122"/>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838201"/>
            <a:ext cx="7315200" cy="990599"/>
          </a:xfrm>
        </p:spPr>
        <p:txBody>
          <a:bodyPr>
            <a:normAutofit/>
          </a:bodyPr>
          <a:lstStyle/>
          <a:p>
            <a:r>
              <a:rPr lang="en-US" sz="2800" dirty="0"/>
              <a:t>Can my student complete the Health/Personal Fitness requirement during summer school?</a:t>
            </a:r>
          </a:p>
        </p:txBody>
      </p:sp>
      <p:sp>
        <p:nvSpPr>
          <p:cNvPr id="3" name="Content Placeholder 2"/>
          <p:cNvSpPr>
            <a:spLocks noGrp="1"/>
          </p:cNvSpPr>
          <p:nvPr>
            <p:ph idx="1"/>
          </p:nvPr>
        </p:nvSpPr>
        <p:spPr>
          <a:xfrm>
            <a:off x="914400" y="1981201"/>
            <a:ext cx="7315200" cy="4328160"/>
          </a:xfrm>
        </p:spPr>
        <p:txBody>
          <a:bodyPr>
            <a:normAutofit fontScale="92500" lnSpcReduction="20000"/>
          </a:bodyPr>
          <a:lstStyle/>
          <a:p>
            <a:pPr>
              <a:buFont typeface="Arial" panose="020B0604020202020204" pitchFamily="34" charset="0"/>
              <a:buChar char="•"/>
            </a:pPr>
            <a:r>
              <a:rPr lang="en-US" dirty="0"/>
              <a:t>Yes.  Summer School options will be offered by  Gwinnett Online Campus.  See the Gwinnett Online Campus website for registration information:  </a:t>
            </a:r>
            <a:r>
              <a:rPr lang="en-US" dirty="0">
                <a:solidFill>
                  <a:schemeClr val="tx2"/>
                </a:solidFill>
              </a:rPr>
              <a:t>https://www.gcpsk12.org/gwinnettonline</a:t>
            </a:r>
          </a:p>
          <a:p>
            <a:pPr>
              <a:buFont typeface="Arial" panose="020B0604020202020204" pitchFamily="34" charset="0"/>
              <a:buChar char="•"/>
            </a:pPr>
            <a:endParaRPr lang="en-US" dirty="0"/>
          </a:p>
          <a:p>
            <a:pPr>
              <a:buFont typeface="Arial" panose="020B0604020202020204" pitchFamily="34" charset="0"/>
              <a:buChar char="•"/>
            </a:pPr>
            <a:r>
              <a:rPr lang="en-US" dirty="0"/>
              <a:t>These programs require tuition payment prior to registration.</a:t>
            </a:r>
          </a:p>
          <a:p>
            <a:pPr>
              <a:buFont typeface="Arial" panose="020B0604020202020204" pitchFamily="34" charset="0"/>
              <a:buChar char="•"/>
            </a:pPr>
            <a:endParaRPr lang="en-US" dirty="0"/>
          </a:p>
          <a:p>
            <a:pPr>
              <a:buFont typeface="Arial" panose="020B0604020202020204" pitchFamily="34" charset="0"/>
              <a:buChar char="•"/>
            </a:pPr>
            <a:r>
              <a:rPr lang="en-US" dirty="0"/>
              <a:t>This is a good option for students who need another elective opening (For example, a student wants to participate in band, continue in Spanish, take AP Human Geography, and would like to take another elective course).</a:t>
            </a:r>
          </a:p>
          <a:p>
            <a:pPr>
              <a:buFont typeface="Arial" panose="020B0604020202020204" pitchFamily="34" charset="0"/>
              <a:buChar char="•"/>
            </a:pPr>
            <a:endParaRPr lang="en-US" dirty="0"/>
          </a:p>
          <a:p>
            <a:pPr>
              <a:buFont typeface="Arial" panose="020B0604020202020204" pitchFamily="34" charset="0"/>
              <a:buChar char="•"/>
            </a:pPr>
            <a:r>
              <a:rPr lang="en-US" dirty="0"/>
              <a:t>Once we receive registration confirmation (via parent email), we will drop Personal Fitness/Health and will add the first alternate course listed on</a:t>
            </a:r>
            <a:r>
              <a:rPr lang="en-US" i="1" dirty="0">
                <a:solidFill>
                  <a:schemeClr val="tx2"/>
                </a:solidFill>
              </a:rPr>
              <a:t> </a:t>
            </a:r>
            <a:r>
              <a:rPr lang="en-US" dirty="0"/>
              <a:t>the</a:t>
            </a:r>
            <a:r>
              <a:rPr lang="en-US" i="1" dirty="0">
                <a:solidFill>
                  <a:schemeClr val="tx2"/>
                </a:solidFill>
              </a:rPr>
              <a:t> </a:t>
            </a:r>
            <a:r>
              <a:rPr lang="en-US" i="1" u="sng" dirty="0">
                <a:solidFill>
                  <a:schemeClr val="tx2"/>
                </a:solidFill>
              </a:rPr>
              <a:t>Lanier High School 9</a:t>
            </a:r>
            <a:r>
              <a:rPr lang="en-US" i="1" u="sng" baseline="30000" dirty="0">
                <a:solidFill>
                  <a:schemeClr val="tx2"/>
                </a:solidFill>
              </a:rPr>
              <a:t>th</a:t>
            </a:r>
            <a:r>
              <a:rPr lang="en-US" i="1" u="sng" dirty="0">
                <a:solidFill>
                  <a:schemeClr val="tx2"/>
                </a:solidFill>
              </a:rPr>
              <a:t> Grade Elective Registration Database</a:t>
            </a:r>
            <a:r>
              <a:rPr lang="en-US" dirty="0"/>
              <a:t>.</a:t>
            </a:r>
          </a:p>
          <a:p>
            <a:endParaRPr lang="en-US" dirty="0"/>
          </a:p>
          <a:p>
            <a:pPr marL="45720" indent="0">
              <a:buNone/>
            </a:pPr>
            <a:endParaRPr lang="en-US" dirty="0"/>
          </a:p>
        </p:txBody>
      </p:sp>
    </p:spTree>
    <p:extLst>
      <p:ext uri="{BB962C8B-B14F-4D97-AF65-F5344CB8AC3E}">
        <p14:creationId xmlns:p14="http://schemas.microsoft.com/office/powerpoint/2010/main" val="3524300790"/>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1"/>
            <a:ext cx="7315200" cy="1447799"/>
          </a:xfrm>
        </p:spPr>
        <p:txBody>
          <a:bodyPr>
            <a:normAutofit/>
          </a:bodyPr>
          <a:lstStyle/>
          <a:p>
            <a:r>
              <a:rPr lang="en-US" dirty="0"/>
              <a:t>Completion of the 9</a:t>
            </a:r>
            <a:r>
              <a:rPr lang="en-US" baseline="30000" dirty="0"/>
              <a:t>th</a:t>
            </a:r>
            <a:r>
              <a:rPr lang="en-US" dirty="0"/>
              <a:t> Grade Registration Form :</a:t>
            </a:r>
          </a:p>
        </p:txBody>
      </p:sp>
      <p:sp>
        <p:nvSpPr>
          <p:cNvPr id="3" name="Content Placeholder 2"/>
          <p:cNvSpPr>
            <a:spLocks noGrp="1"/>
          </p:cNvSpPr>
          <p:nvPr>
            <p:ph idx="1"/>
          </p:nvPr>
        </p:nvSpPr>
        <p:spPr>
          <a:xfrm>
            <a:off x="914400" y="2362200"/>
            <a:ext cx="7315200" cy="3947160"/>
          </a:xfrm>
        </p:spPr>
        <p:txBody>
          <a:bodyPr>
            <a:normAutofit/>
          </a:bodyPr>
          <a:lstStyle/>
          <a:p>
            <a:pPr>
              <a:buFont typeface="Arial" panose="020B0604020202020204" pitchFamily="34" charset="0"/>
              <a:buChar char="•"/>
            </a:pPr>
            <a:r>
              <a:rPr lang="en-US" sz="2800" dirty="0"/>
              <a:t>The </a:t>
            </a:r>
            <a:r>
              <a:rPr lang="en-US" sz="2800" i="1" u="sng" dirty="0">
                <a:solidFill>
                  <a:schemeClr val="tx2"/>
                </a:solidFill>
              </a:rPr>
              <a:t>Lanier High School 9</a:t>
            </a:r>
            <a:r>
              <a:rPr lang="en-US" sz="2800" i="1" u="sng" baseline="30000" dirty="0">
                <a:solidFill>
                  <a:schemeClr val="tx2"/>
                </a:solidFill>
              </a:rPr>
              <a:t>th</a:t>
            </a:r>
            <a:r>
              <a:rPr lang="en-US" sz="2800" i="1" u="sng" dirty="0">
                <a:solidFill>
                  <a:schemeClr val="tx2"/>
                </a:solidFill>
              </a:rPr>
              <a:t> Grade Registration Database (Elective and Core) </a:t>
            </a:r>
            <a:r>
              <a:rPr lang="en-US" sz="2800" dirty="0"/>
              <a:t>will be completed during Advisement at LMS in January and early February.  </a:t>
            </a:r>
          </a:p>
          <a:p>
            <a:pPr marL="45720" indent="0">
              <a:buNone/>
            </a:pPr>
            <a:endParaRPr lang="en-US" sz="2800" dirty="0"/>
          </a:p>
          <a:p>
            <a:pPr>
              <a:buFont typeface="Arial" panose="020B0604020202020204" pitchFamily="34" charset="0"/>
              <a:buChar char="•"/>
            </a:pPr>
            <a:r>
              <a:rPr lang="en-US" sz="2800" dirty="0"/>
              <a:t> LHS personnel will enter selections into the student information system.</a:t>
            </a:r>
          </a:p>
          <a:p>
            <a:pPr marL="45720" indent="0">
              <a:buNone/>
            </a:pPr>
            <a:endParaRPr lang="en-US" sz="2800" dirty="0"/>
          </a:p>
          <a:p>
            <a:endParaRPr lang="en-US" sz="2800" dirty="0"/>
          </a:p>
          <a:p>
            <a:endParaRPr lang="en-US" sz="2800" dirty="0"/>
          </a:p>
          <a:p>
            <a:endParaRPr lang="en-US" sz="2800" dirty="0"/>
          </a:p>
        </p:txBody>
      </p:sp>
    </p:spTree>
    <p:extLst>
      <p:ext uri="{BB962C8B-B14F-4D97-AF65-F5344CB8AC3E}">
        <p14:creationId xmlns:p14="http://schemas.microsoft.com/office/powerpoint/2010/main" val="3059947516"/>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143001"/>
            <a:ext cx="7315200" cy="1142999"/>
          </a:xfrm>
        </p:spPr>
        <p:txBody>
          <a:bodyPr/>
          <a:lstStyle/>
          <a:p>
            <a:r>
              <a:rPr lang="en-US" b="1" dirty="0"/>
              <a:t>Each 9</a:t>
            </a:r>
            <a:r>
              <a:rPr lang="en-US" b="1" baseline="30000" dirty="0"/>
              <a:t>th</a:t>
            </a:r>
            <a:r>
              <a:rPr lang="en-US" b="1" dirty="0"/>
              <a:t> grade student will take:</a:t>
            </a:r>
          </a:p>
        </p:txBody>
      </p:sp>
      <p:sp>
        <p:nvSpPr>
          <p:cNvPr id="3" name="Content Placeholder 2"/>
          <p:cNvSpPr>
            <a:spLocks noGrp="1"/>
          </p:cNvSpPr>
          <p:nvPr>
            <p:ph idx="1"/>
          </p:nvPr>
        </p:nvSpPr>
        <p:spPr>
          <a:xfrm>
            <a:off x="914400" y="2514601"/>
            <a:ext cx="7315200" cy="3657600"/>
          </a:xfrm>
        </p:spPr>
        <p:txBody>
          <a:bodyPr>
            <a:normAutofit/>
          </a:bodyPr>
          <a:lstStyle/>
          <a:p>
            <a:pPr marL="45720" indent="0">
              <a:buNone/>
            </a:pPr>
            <a:endParaRPr lang="en-US" sz="2400" dirty="0"/>
          </a:p>
          <a:p>
            <a:pPr>
              <a:buFont typeface="Wingdings" panose="05000000000000000000" pitchFamily="2" charset="2"/>
              <a:buChar char="v"/>
            </a:pPr>
            <a:r>
              <a:rPr lang="en-US" sz="2400" dirty="0">
                <a:solidFill>
                  <a:schemeClr val="tx2"/>
                </a:solidFill>
              </a:rPr>
              <a:t> 9</a:t>
            </a:r>
            <a:r>
              <a:rPr lang="en-US" sz="2400" baseline="30000" dirty="0">
                <a:solidFill>
                  <a:schemeClr val="tx2"/>
                </a:solidFill>
              </a:rPr>
              <a:t>th</a:t>
            </a:r>
            <a:r>
              <a:rPr lang="en-US" sz="2400" dirty="0">
                <a:solidFill>
                  <a:schemeClr val="tx2"/>
                </a:solidFill>
              </a:rPr>
              <a:t> grade  Language Arts (CP or H/G)</a:t>
            </a:r>
          </a:p>
          <a:p>
            <a:pPr>
              <a:buFont typeface="Wingdings" panose="05000000000000000000" pitchFamily="2" charset="2"/>
              <a:buChar char="v"/>
            </a:pPr>
            <a:r>
              <a:rPr lang="en-US" sz="2400" dirty="0">
                <a:solidFill>
                  <a:schemeClr val="tx2"/>
                </a:solidFill>
              </a:rPr>
              <a:t>Algebra I OR Geometry OR Accelerated Geometry</a:t>
            </a:r>
          </a:p>
          <a:p>
            <a:pPr>
              <a:buFont typeface="Wingdings" panose="05000000000000000000" pitchFamily="2" charset="2"/>
              <a:buChar char="v"/>
            </a:pPr>
            <a:r>
              <a:rPr lang="en-US" sz="2400" dirty="0">
                <a:solidFill>
                  <a:schemeClr val="tx2"/>
                </a:solidFill>
              </a:rPr>
              <a:t>Biology (CP or H/G) OR H/G Chemistry</a:t>
            </a:r>
          </a:p>
          <a:p>
            <a:pPr>
              <a:buFont typeface="Wingdings" panose="05000000000000000000" pitchFamily="2" charset="2"/>
              <a:buChar char="v"/>
            </a:pPr>
            <a:r>
              <a:rPr lang="en-US" sz="2400" dirty="0">
                <a:solidFill>
                  <a:schemeClr val="tx2"/>
                </a:solidFill>
              </a:rPr>
              <a:t>Health/Personal Fitness</a:t>
            </a:r>
          </a:p>
          <a:p>
            <a:pPr>
              <a:buFont typeface="Wingdings" panose="05000000000000000000" pitchFamily="2" charset="2"/>
              <a:buChar char="v"/>
            </a:pPr>
            <a:r>
              <a:rPr lang="en-US" sz="2400" dirty="0"/>
              <a:t>Student Choice Elective</a:t>
            </a:r>
          </a:p>
          <a:p>
            <a:pPr>
              <a:buFont typeface="Wingdings" panose="05000000000000000000" pitchFamily="2" charset="2"/>
              <a:buChar char="v"/>
            </a:pPr>
            <a:r>
              <a:rPr lang="en-US" sz="2400" dirty="0"/>
              <a:t>Student Choice Elective</a:t>
            </a:r>
          </a:p>
          <a:p>
            <a:pPr>
              <a:buFont typeface="Wingdings" panose="05000000000000000000" pitchFamily="2" charset="2"/>
              <a:buChar char="v"/>
            </a:pPr>
            <a:r>
              <a:rPr lang="en-US" sz="2400" dirty="0"/>
              <a:t>Student Choice Elective</a:t>
            </a:r>
          </a:p>
          <a:p>
            <a:endParaRPr lang="en-US" dirty="0"/>
          </a:p>
        </p:txBody>
      </p:sp>
    </p:spTree>
    <p:extLst>
      <p:ext uri="{BB962C8B-B14F-4D97-AF65-F5344CB8AC3E}">
        <p14:creationId xmlns:p14="http://schemas.microsoft.com/office/powerpoint/2010/main" val="3384846112"/>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1"/>
            <a:ext cx="7315200" cy="761999"/>
          </a:xfrm>
        </p:spPr>
        <p:txBody>
          <a:bodyPr>
            <a:normAutofit/>
          </a:bodyPr>
          <a:lstStyle/>
          <a:p>
            <a:pPr algn="ctr"/>
            <a:r>
              <a:rPr lang="en-US" dirty="0"/>
              <a:t>CDAT 9:</a:t>
            </a:r>
          </a:p>
        </p:txBody>
      </p:sp>
      <p:sp>
        <p:nvSpPr>
          <p:cNvPr id="3" name="Content Placeholder 2"/>
          <p:cNvSpPr>
            <a:spLocks noGrp="1"/>
          </p:cNvSpPr>
          <p:nvPr>
            <p:ph idx="1"/>
          </p:nvPr>
        </p:nvSpPr>
        <p:spPr>
          <a:xfrm>
            <a:off x="914400" y="1600200"/>
            <a:ext cx="7315200" cy="4709161"/>
          </a:xfrm>
        </p:spPr>
        <p:txBody>
          <a:bodyPr>
            <a:normAutofit/>
          </a:bodyPr>
          <a:lstStyle/>
          <a:p>
            <a:pPr>
              <a:buFont typeface="Arial" panose="020B0604020202020204" pitchFamily="34" charset="0"/>
              <a:buChar char="•"/>
            </a:pPr>
            <a:r>
              <a:rPr lang="en-US" dirty="0"/>
              <a:t>CDAT 9 is an inclusive program that uses active and applied learning to promote </a:t>
            </a:r>
            <a:r>
              <a:rPr lang="en-US" dirty="0">
                <a:solidFill>
                  <a:schemeClr val="tx2"/>
                </a:solidFill>
              </a:rPr>
              <a:t>Science, Technology, Engineering and Math (STEM)</a:t>
            </a:r>
            <a:r>
              <a:rPr lang="en-US" dirty="0"/>
              <a:t> education pathways.  Our CDAT program has received STATE STEM certification.</a:t>
            </a:r>
          </a:p>
          <a:p>
            <a:pPr>
              <a:buFont typeface="Arial" panose="020B0604020202020204" pitchFamily="34" charset="0"/>
              <a:buChar char="•"/>
            </a:pPr>
            <a:endParaRPr lang="en-US" dirty="0"/>
          </a:p>
          <a:p>
            <a:pPr>
              <a:buFont typeface="Arial" panose="020B0604020202020204" pitchFamily="34" charset="0"/>
              <a:buChar char="•"/>
            </a:pPr>
            <a:r>
              <a:rPr lang="en-US" dirty="0"/>
              <a:t>The CDAT 9 block schedule include language arts, </a:t>
            </a:r>
            <a:r>
              <a:rPr lang="en-US" dirty="0">
                <a:solidFill>
                  <a:schemeClr val="tx2"/>
                </a:solidFill>
              </a:rPr>
              <a:t>chemistry</a:t>
            </a:r>
            <a:r>
              <a:rPr lang="en-US" dirty="0"/>
              <a:t>, and a technology course within the CDAT 9 program.</a:t>
            </a:r>
          </a:p>
          <a:p>
            <a:pPr marL="45720" indent="0">
              <a:buNone/>
            </a:pPr>
            <a:endParaRPr lang="en-US" dirty="0"/>
          </a:p>
          <a:p>
            <a:pPr>
              <a:buFont typeface="Arial" panose="020B0604020202020204" pitchFamily="34" charset="0"/>
              <a:buChar char="•"/>
            </a:pPr>
            <a:r>
              <a:rPr lang="en-US" dirty="0"/>
              <a:t>CDAT 9 is open to students with any college/career interest, although students interested in Advanced STEM and Technology pathways would benefit from the CDAT 9 collaborative environment. </a:t>
            </a:r>
          </a:p>
          <a:p>
            <a:pPr>
              <a:buFont typeface="Arial" panose="020B0604020202020204" pitchFamily="34" charset="0"/>
              <a:buChar char="•"/>
            </a:pPr>
            <a:endParaRPr lang="en-US" dirty="0"/>
          </a:p>
          <a:p>
            <a:pPr marL="45720" indent="0">
              <a:buNone/>
            </a:pPr>
            <a:endParaRPr lang="en-US" dirty="0"/>
          </a:p>
          <a:p>
            <a:pPr marL="45720" indent="0">
              <a:buNone/>
            </a:pPr>
            <a:endParaRPr lang="en-US" dirty="0"/>
          </a:p>
          <a:p>
            <a:pPr marL="45720" indent="0">
              <a:buNone/>
            </a:pPr>
            <a:endParaRPr lang="en-US" dirty="0"/>
          </a:p>
        </p:txBody>
      </p:sp>
    </p:spTree>
    <p:extLst>
      <p:ext uri="{BB962C8B-B14F-4D97-AF65-F5344CB8AC3E}">
        <p14:creationId xmlns:p14="http://schemas.microsoft.com/office/powerpoint/2010/main" val="1646015621"/>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1"/>
            <a:ext cx="7315200" cy="761999"/>
          </a:xfrm>
        </p:spPr>
        <p:txBody>
          <a:bodyPr>
            <a:normAutofit/>
          </a:bodyPr>
          <a:lstStyle/>
          <a:p>
            <a:r>
              <a:rPr lang="en-US" dirty="0"/>
              <a:t>CDAT 9 Admissions process</a:t>
            </a:r>
          </a:p>
        </p:txBody>
      </p:sp>
      <p:sp>
        <p:nvSpPr>
          <p:cNvPr id="3" name="Content Placeholder 2"/>
          <p:cNvSpPr>
            <a:spLocks noGrp="1"/>
          </p:cNvSpPr>
          <p:nvPr>
            <p:ph idx="1"/>
          </p:nvPr>
        </p:nvSpPr>
        <p:spPr>
          <a:xfrm>
            <a:off x="914400" y="1447800"/>
            <a:ext cx="7315200" cy="4861562"/>
          </a:xfrm>
        </p:spPr>
        <p:txBody>
          <a:bodyPr>
            <a:normAutofit fontScale="92500" lnSpcReduction="20000"/>
          </a:bodyPr>
          <a:lstStyle/>
          <a:p>
            <a:pPr>
              <a:buFont typeface="Arial" panose="020B0604020202020204" pitchFamily="34" charset="0"/>
              <a:buChar char="•"/>
            </a:pPr>
            <a:endParaRPr lang="en-US" dirty="0"/>
          </a:p>
          <a:p>
            <a:pPr>
              <a:buFont typeface="Arial" panose="020B0604020202020204" pitchFamily="34" charset="0"/>
              <a:buChar char="•"/>
            </a:pPr>
            <a:r>
              <a:rPr lang="en-US" dirty="0"/>
              <a:t>For more information about CDAT 9, please review our CDAT website: </a:t>
            </a:r>
            <a:r>
              <a:rPr lang="en-US" dirty="0">
                <a:hlinkClick r:id="rId3"/>
              </a:rPr>
              <a:t>www.LanierCDAT.org</a:t>
            </a:r>
            <a:r>
              <a:rPr lang="en-US" dirty="0"/>
              <a:t> </a:t>
            </a:r>
          </a:p>
          <a:p>
            <a:pPr marL="45720" indent="0">
              <a:buNone/>
            </a:pPr>
            <a:endParaRPr lang="en-US" dirty="0"/>
          </a:p>
          <a:p>
            <a:pPr>
              <a:buFont typeface="Arial" panose="020B0604020202020204" pitchFamily="34" charset="0"/>
              <a:buChar char="•"/>
            </a:pPr>
            <a:r>
              <a:rPr lang="en-US" dirty="0"/>
              <a:t>If your child would like to participate after reviewing the website, click on the link </a:t>
            </a:r>
            <a:r>
              <a:rPr lang="en-US" dirty="0">
                <a:hlinkClick r:id="rId3"/>
              </a:rPr>
              <a:t>www.LanierCDAT.org</a:t>
            </a:r>
            <a:r>
              <a:rPr lang="en-US" dirty="0"/>
              <a:t>  to access the CDAT 9 application.</a:t>
            </a:r>
          </a:p>
          <a:p>
            <a:pPr marL="45720" indent="0">
              <a:buNone/>
            </a:pPr>
            <a:endParaRPr lang="en-US" dirty="0"/>
          </a:p>
          <a:p>
            <a:pPr>
              <a:buFont typeface="Arial" panose="020B0604020202020204" pitchFamily="34" charset="0"/>
              <a:buChar char="•"/>
            </a:pPr>
            <a:r>
              <a:rPr lang="en-US" dirty="0"/>
              <a:t>CDAT 9 enrollment is capped, so a lottery process will be in place to determine admission.</a:t>
            </a:r>
          </a:p>
          <a:p>
            <a:pPr>
              <a:buFont typeface="Arial" panose="020B0604020202020204" pitchFamily="34" charset="0"/>
              <a:buChar char="•"/>
            </a:pPr>
            <a:r>
              <a:rPr lang="en-US" dirty="0"/>
              <a:t>Application deadline for the lottery is </a:t>
            </a:r>
            <a:r>
              <a:rPr lang="en-US" dirty="0">
                <a:solidFill>
                  <a:schemeClr val="tx2"/>
                </a:solidFill>
              </a:rPr>
              <a:t>Monday, February 12, 2024</a:t>
            </a:r>
            <a:r>
              <a:rPr lang="en-US" dirty="0"/>
              <a:t>.</a:t>
            </a:r>
          </a:p>
          <a:p>
            <a:pPr>
              <a:buFont typeface="Arial" panose="020B0604020202020204" pitchFamily="34" charset="0"/>
              <a:buChar char="•"/>
            </a:pPr>
            <a:endParaRPr lang="en-US" dirty="0"/>
          </a:p>
          <a:p>
            <a:pPr>
              <a:buFont typeface="Arial" panose="020B0604020202020204" pitchFamily="34" charset="0"/>
              <a:buChar char="•"/>
            </a:pPr>
            <a:r>
              <a:rPr lang="en-US" dirty="0"/>
              <a:t>CDAT 9 admission will be indicated on the </a:t>
            </a:r>
            <a:r>
              <a:rPr lang="en-US" u="sng" dirty="0">
                <a:solidFill>
                  <a:srgbClr val="92D050"/>
                </a:solidFill>
              </a:rPr>
              <a:t>Student Course Request Profile.</a:t>
            </a:r>
          </a:p>
          <a:p>
            <a:pPr marL="45720" indent="0">
              <a:buNone/>
            </a:pPr>
            <a:endParaRPr lang="en-US" u="sng" dirty="0">
              <a:solidFill>
                <a:srgbClr val="92D050"/>
              </a:solidFill>
            </a:endParaRPr>
          </a:p>
          <a:p>
            <a:pPr>
              <a:buFont typeface="Arial" panose="020B0604020202020204" pitchFamily="34" charset="0"/>
              <a:buChar char="•"/>
            </a:pPr>
            <a:r>
              <a:rPr lang="en-US" dirty="0"/>
              <a:t>Mr. Reilly, one of our CDAT 9 instructors, is here for the Elective Open House for questions, or if you would like to see our fabulous CDAT lab spaces.</a:t>
            </a:r>
          </a:p>
        </p:txBody>
      </p:sp>
    </p:spTree>
    <p:extLst>
      <p:ext uri="{BB962C8B-B14F-4D97-AF65-F5344CB8AC3E}">
        <p14:creationId xmlns:p14="http://schemas.microsoft.com/office/powerpoint/2010/main" val="3979340894"/>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1"/>
            <a:ext cx="7315200" cy="838199"/>
          </a:xfrm>
        </p:spPr>
        <p:txBody>
          <a:bodyPr>
            <a:noAutofit/>
          </a:bodyPr>
          <a:lstStyle/>
          <a:p>
            <a:r>
              <a:rPr lang="en-US" sz="3200" dirty="0"/>
              <a:t>Final Review of Course Selections:</a:t>
            </a:r>
          </a:p>
        </p:txBody>
      </p:sp>
      <p:sp>
        <p:nvSpPr>
          <p:cNvPr id="3" name="Content Placeholder 2"/>
          <p:cNvSpPr>
            <a:spLocks noGrp="1"/>
          </p:cNvSpPr>
          <p:nvPr>
            <p:ph idx="1"/>
          </p:nvPr>
        </p:nvSpPr>
        <p:spPr>
          <a:xfrm>
            <a:off x="914400" y="1752600"/>
            <a:ext cx="7315200" cy="4556761"/>
          </a:xfrm>
        </p:spPr>
        <p:txBody>
          <a:bodyPr>
            <a:normAutofit fontScale="92500" lnSpcReduction="10000"/>
          </a:bodyPr>
          <a:lstStyle/>
          <a:p>
            <a:pPr>
              <a:buFont typeface="Arial" panose="020B0604020202020204" pitchFamily="34" charset="0"/>
              <a:buChar char="•"/>
            </a:pPr>
            <a:r>
              <a:rPr lang="en-US" dirty="0"/>
              <a:t> The </a:t>
            </a:r>
            <a:r>
              <a:rPr lang="en-US" u="sng" dirty="0">
                <a:solidFill>
                  <a:srgbClr val="92D050"/>
                </a:solidFill>
              </a:rPr>
              <a:t>Student Course Request Profile </a:t>
            </a:r>
            <a:r>
              <a:rPr lang="en-US" dirty="0"/>
              <a:t>will list all of the courses for which the student is registered.  This document  must be signed by the student and the parent, and then returned to LMS (March – early April).</a:t>
            </a:r>
          </a:p>
          <a:p>
            <a:pPr>
              <a:buFont typeface="Arial" panose="020B0604020202020204" pitchFamily="34" charset="0"/>
              <a:buChar char="•"/>
            </a:pPr>
            <a:endParaRPr lang="en-US" dirty="0"/>
          </a:p>
          <a:p>
            <a:pPr>
              <a:buFont typeface="Arial" panose="020B0604020202020204" pitchFamily="34" charset="0"/>
              <a:buChar char="•"/>
            </a:pPr>
            <a:r>
              <a:rPr lang="en-US" sz="2400" b="1" dirty="0"/>
              <a:t>Course selections may be altered using the </a:t>
            </a:r>
            <a:r>
              <a:rPr lang="en-US" sz="2400" b="1" u="sng" dirty="0">
                <a:solidFill>
                  <a:srgbClr val="92D050"/>
                </a:solidFill>
              </a:rPr>
              <a:t>Student Course Request Profile</a:t>
            </a:r>
            <a:r>
              <a:rPr lang="en-US" sz="2400" b="1" dirty="0"/>
              <a:t>.  This is the only opportunity to change a request.  Important staffing and scheduling decisions are based upon the spring registration numbers, and we cannot make changes over the summer or at the start of the school year.</a:t>
            </a:r>
          </a:p>
          <a:p>
            <a:pPr>
              <a:buFont typeface="Arial" panose="020B0604020202020204" pitchFamily="34" charset="0"/>
              <a:buChar char="•"/>
            </a:pPr>
            <a:endParaRPr lang="en-US" sz="2400" dirty="0"/>
          </a:p>
          <a:p>
            <a:pPr>
              <a:buFont typeface="Arial" panose="020B0604020202020204" pitchFamily="34" charset="0"/>
              <a:buChar char="•"/>
            </a:pPr>
            <a:r>
              <a:rPr lang="en-US" dirty="0"/>
              <a:t>Course registration is year-long.  Schedules will not be changed at the semester break.</a:t>
            </a:r>
          </a:p>
        </p:txBody>
      </p:sp>
    </p:spTree>
    <p:extLst>
      <p:ext uri="{BB962C8B-B14F-4D97-AF65-F5344CB8AC3E}">
        <p14:creationId xmlns:p14="http://schemas.microsoft.com/office/powerpoint/2010/main" val="817828941"/>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1"/>
            <a:ext cx="7315200" cy="838199"/>
          </a:xfrm>
        </p:spPr>
        <p:txBody>
          <a:bodyPr>
            <a:normAutofit/>
          </a:bodyPr>
          <a:lstStyle/>
          <a:p>
            <a:r>
              <a:rPr lang="en-US" dirty="0"/>
              <a:t>Have questions or need help?</a:t>
            </a:r>
          </a:p>
        </p:txBody>
      </p:sp>
      <p:sp>
        <p:nvSpPr>
          <p:cNvPr id="3" name="Content Placeholder 2"/>
          <p:cNvSpPr>
            <a:spLocks noGrp="1"/>
          </p:cNvSpPr>
          <p:nvPr>
            <p:ph idx="1"/>
          </p:nvPr>
        </p:nvSpPr>
        <p:spPr>
          <a:xfrm>
            <a:off x="914400" y="1600200"/>
            <a:ext cx="7315200" cy="4709161"/>
          </a:xfrm>
        </p:spPr>
        <p:txBody>
          <a:bodyPr>
            <a:normAutofit/>
          </a:bodyPr>
          <a:lstStyle/>
          <a:p>
            <a:pPr marL="45720" indent="0">
              <a:buNone/>
            </a:pPr>
            <a:endParaRPr lang="en-US" sz="2400" dirty="0"/>
          </a:p>
          <a:p>
            <a:pPr>
              <a:buFont typeface="Arial" panose="020B0604020202020204" pitchFamily="34" charset="0"/>
              <a:buChar char="•"/>
            </a:pPr>
            <a:r>
              <a:rPr lang="en-US" sz="2400" dirty="0"/>
              <a:t>Questions about core classes?  Please contact your child’s 8</a:t>
            </a:r>
            <a:r>
              <a:rPr lang="en-US" sz="2400" baseline="30000" dirty="0"/>
              <a:t>th</a:t>
            </a:r>
            <a:r>
              <a:rPr lang="en-US" sz="2400" dirty="0"/>
              <a:t> grade teacher.</a:t>
            </a:r>
          </a:p>
          <a:p>
            <a:pPr>
              <a:buFont typeface="Arial" panose="020B0604020202020204" pitchFamily="34" charset="0"/>
              <a:buChar char="•"/>
            </a:pPr>
            <a:endParaRPr lang="en-US" sz="2400" dirty="0"/>
          </a:p>
          <a:p>
            <a:pPr>
              <a:buFont typeface="Arial" panose="020B0604020202020204" pitchFamily="34" charset="0"/>
              <a:buChar char="•"/>
            </a:pPr>
            <a:r>
              <a:rPr lang="en-US" sz="2400" dirty="0"/>
              <a:t>For other registration questions, please email Molly Stiltner at </a:t>
            </a:r>
            <a:r>
              <a:rPr lang="en-US" sz="2400" dirty="0">
                <a:hlinkClick r:id="rId3"/>
              </a:rPr>
              <a:t>molly.stiltner@gcpsk12.org</a:t>
            </a:r>
            <a:r>
              <a:rPr lang="en-US" sz="2400" dirty="0"/>
              <a:t>.  Please allow 2-3 days for email replies.</a:t>
            </a:r>
          </a:p>
          <a:p>
            <a:pPr marL="45720" indent="0">
              <a:buNone/>
            </a:pPr>
            <a:endParaRPr lang="en-US" sz="2400" dirty="0"/>
          </a:p>
          <a:p>
            <a:pPr>
              <a:buFont typeface="Arial" panose="020B0604020202020204" pitchFamily="34" charset="0"/>
              <a:buChar char="•"/>
            </a:pPr>
            <a:r>
              <a:rPr lang="en-US" sz="2400" dirty="0"/>
              <a:t>After this program concludes, LHS curriculum personnel will be at the QUESTIONS table for further assistance. </a:t>
            </a:r>
          </a:p>
          <a:p>
            <a:pPr marL="45720" indent="0">
              <a:buNone/>
            </a:pPr>
            <a:endParaRPr lang="en-US" sz="2400" dirty="0"/>
          </a:p>
        </p:txBody>
      </p:sp>
    </p:spTree>
    <p:extLst>
      <p:ext uri="{BB962C8B-B14F-4D97-AF65-F5344CB8AC3E}">
        <p14:creationId xmlns:p14="http://schemas.microsoft.com/office/powerpoint/2010/main" val="1719396966"/>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914400" y="381001"/>
            <a:ext cx="7315200" cy="838199"/>
          </a:xfrm>
        </p:spPr>
        <p:txBody>
          <a:bodyPr anchor="ctr">
            <a:normAutofit fontScale="90000"/>
          </a:bodyPr>
          <a:lstStyle/>
          <a:p>
            <a:pPr algn="ctr"/>
            <a:r>
              <a:rPr lang="en-US" dirty="0"/>
              <a:t>The key to success?  INVOLVEMENT</a:t>
            </a:r>
          </a:p>
        </p:txBody>
      </p:sp>
      <p:sp>
        <p:nvSpPr>
          <p:cNvPr id="2" name="Content Placeholder 1"/>
          <p:cNvSpPr>
            <a:spLocks noGrp="1"/>
          </p:cNvSpPr>
          <p:nvPr>
            <p:ph idx="1"/>
          </p:nvPr>
        </p:nvSpPr>
        <p:spPr>
          <a:xfrm>
            <a:off x="685800" y="1143000"/>
            <a:ext cx="7696200" cy="5166361"/>
          </a:xfrm>
        </p:spPr>
        <p:txBody>
          <a:bodyPr>
            <a:normAutofit/>
          </a:bodyPr>
          <a:lstStyle/>
          <a:p>
            <a:pPr marL="45720" indent="0">
              <a:buNone/>
            </a:pPr>
            <a:r>
              <a:rPr lang="en-US" b="1" dirty="0">
                <a:effectLst>
                  <a:outerShdw blurRad="38100" dist="38100" dir="2700000" algn="tl">
                    <a:srgbClr val="000000">
                      <a:alpha val="43137"/>
                    </a:srgbClr>
                  </a:outerShdw>
                </a:effectLst>
              </a:rPr>
              <a:t>ATHLETICS</a:t>
            </a:r>
            <a:r>
              <a:rPr lang="en-US" dirty="0">
                <a:effectLst>
                  <a:outerShdw blurRad="38100" dist="38100" dir="2700000" algn="tl">
                    <a:srgbClr val="000000">
                      <a:alpha val="43137"/>
                    </a:srgbClr>
                  </a:outerShdw>
                </a:effectLst>
              </a:rPr>
              <a:t>:</a:t>
            </a:r>
          </a:p>
          <a:p>
            <a:pPr marL="45720" indent="0">
              <a:buNone/>
            </a:pPr>
            <a:r>
              <a:rPr lang="en-US" i="1" dirty="0">
                <a:solidFill>
                  <a:schemeClr val="tx2"/>
                </a:solidFill>
              </a:rPr>
              <a:t> Cheerleading, Cross Country, Volleyball, Swim and Dive, Football, etc.</a:t>
            </a:r>
          </a:p>
          <a:p>
            <a:pPr marL="45720" indent="0">
              <a:buNone/>
            </a:pPr>
            <a:r>
              <a:rPr lang="en-US" sz="1600" b="1" dirty="0"/>
              <a:t>9th graders are automatically eligible to participate first semester, according to  GHSA. </a:t>
            </a:r>
          </a:p>
          <a:p>
            <a:pPr marL="45720" indent="0">
              <a:buNone/>
            </a:pPr>
            <a:endParaRPr lang="en-US" b="1" dirty="0"/>
          </a:p>
          <a:p>
            <a:pPr marL="45720" indent="0">
              <a:buNone/>
            </a:pPr>
            <a:r>
              <a:rPr lang="en-US" b="1" dirty="0"/>
              <a:t>FINE ARTS</a:t>
            </a:r>
            <a:r>
              <a:rPr lang="en-US" dirty="0"/>
              <a:t>: </a:t>
            </a:r>
          </a:p>
          <a:p>
            <a:pPr marL="45720" indent="0">
              <a:buNone/>
            </a:pPr>
            <a:r>
              <a:rPr lang="en-US" i="1" dirty="0">
                <a:solidFill>
                  <a:schemeClr val="tx2"/>
                </a:solidFill>
              </a:rPr>
              <a:t>Visual Arts,  Chorus, Band, Orchestra, Music Tech, and Theater</a:t>
            </a:r>
          </a:p>
          <a:p>
            <a:pPr marL="45720" indent="0">
              <a:buNone/>
            </a:pPr>
            <a:endParaRPr lang="en-US" b="1" dirty="0"/>
          </a:p>
          <a:p>
            <a:pPr marL="45720" indent="0">
              <a:buNone/>
            </a:pPr>
            <a:r>
              <a:rPr lang="en-US" b="1" dirty="0"/>
              <a:t>OTHER CLUBS</a:t>
            </a:r>
            <a:r>
              <a:rPr lang="en-US" dirty="0"/>
              <a:t>: </a:t>
            </a:r>
          </a:p>
          <a:p>
            <a:pPr marL="45720" indent="0">
              <a:buNone/>
            </a:pPr>
            <a:r>
              <a:rPr lang="en-US" i="1" dirty="0">
                <a:solidFill>
                  <a:schemeClr val="tx2"/>
                </a:solidFill>
              </a:rPr>
              <a:t>Environmental Club, HOPE, Interpretation Nation, Drama Club, </a:t>
            </a:r>
            <a:r>
              <a:rPr lang="en-US" i="1" dirty="0" err="1">
                <a:solidFill>
                  <a:schemeClr val="tx2"/>
                </a:solidFill>
              </a:rPr>
              <a:t>LawHorns</a:t>
            </a:r>
            <a:r>
              <a:rPr lang="en-US" i="1" dirty="0">
                <a:solidFill>
                  <a:schemeClr val="tx2"/>
                </a:solidFill>
              </a:rPr>
              <a:t>, French Club, CDAT 9, etc. </a:t>
            </a:r>
          </a:p>
          <a:p>
            <a:pPr marL="45720" indent="0">
              <a:buNone/>
            </a:pPr>
            <a:endParaRPr lang="en-US" i="1" dirty="0"/>
          </a:p>
          <a:p>
            <a:pPr marL="45720" indent="0">
              <a:buNone/>
            </a:pPr>
            <a:endParaRPr lang="en-US" i="1" dirty="0"/>
          </a:p>
          <a:p>
            <a:pPr marL="45720" indent="0">
              <a:buNone/>
            </a:pPr>
            <a:endParaRPr lang="en-US" i="1" dirty="0"/>
          </a:p>
        </p:txBody>
      </p:sp>
    </p:spTree>
    <p:extLst>
      <p:ext uri="{BB962C8B-B14F-4D97-AF65-F5344CB8AC3E}">
        <p14:creationId xmlns:p14="http://schemas.microsoft.com/office/powerpoint/2010/main" val="4115278072"/>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1"/>
            <a:ext cx="7315200" cy="914399"/>
          </a:xfrm>
        </p:spPr>
        <p:txBody>
          <a:bodyPr/>
          <a:lstStyle/>
          <a:p>
            <a:r>
              <a:rPr lang="en-US" dirty="0"/>
              <a:t>Advice to PARENTS:</a:t>
            </a:r>
          </a:p>
        </p:txBody>
      </p:sp>
      <p:sp>
        <p:nvSpPr>
          <p:cNvPr id="3" name="Content Placeholder 2"/>
          <p:cNvSpPr>
            <a:spLocks noGrp="1"/>
          </p:cNvSpPr>
          <p:nvPr>
            <p:ph idx="1"/>
          </p:nvPr>
        </p:nvSpPr>
        <p:spPr>
          <a:xfrm>
            <a:off x="914400" y="1828801"/>
            <a:ext cx="7315200" cy="4480560"/>
          </a:xfrm>
        </p:spPr>
        <p:txBody>
          <a:bodyPr>
            <a:normAutofit lnSpcReduction="10000"/>
          </a:bodyPr>
          <a:lstStyle/>
          <a:p>
            <a:pPr>
              <a:buFont typeface="Arial" panose="020B0604020202020204" pitchFamily="34" charset="0"/>
              <a:buChar char="•"/>
            </a:pPr>
            <a:r>
              <a:rPr lang="en-US" dirty="0"/>
              <a:t>Use the resources available to you (</a:t>
            </a:r>
            <a:r>
              <a:rPr lang="en-US" dirty="0" err="1"/>
              <a:t>eCLASS</a:t>
            </a:r>
            <a:r>
              <a:rPr lang="en-US" dirty="0"/>
              <a:t>, progress reports, Parent Portal) to stay on top of your child’s academic progress.  If you have concerns, talk to your child and reach out to his/her teacher or counselor.  </a:t>
            </a:r>
            <a:r>
              <a:rPr lang="en-US" b="1" u="sng" dirty="0"/>
              <a:t>Establish monitoring routines at the beginning of the school year.</a:t>
            </a:r>
          </a:p>
          <a:p>
            <a:pPr>
              <a:buFont typeface="Arial" panose="020B0604020202020204" pitchFamily="34" charset="0"/>
              <a:buChar char="•"/>
            </a:pPr>
            <a:endParaRPr lang="en-US" b="1" u="sng" dirty="0"/>
          </a:p>
          <a:p>
            <a:pPr>
              <a:buFont typeface="Arial" panose="020B0604020202020204" pitchFamily="34" charset="0"/>
              <a:buChar char="•"/>
            </a:pPr>
            <a:r>
              <a:rPr lang="en-US" dirty="0"/>
              <a:t>Continue to monitor your child’s social media access and usage.</a:t>
            </a:r>
          </a:p>
          <a:p>
            <a:pPr>
              <a:buFont typeface="Arial" panose="020B0604020202020204" pitchFamily="34" charset="0"/>
              <a:buChar char="•"/>
            </a:pPr>
            <a:endParaRPr lang="en-US" dirty="0"/>
          </a:p>
          <a:p>
            <a:pPr>
              <a:buFont typeface="Arial" panose="020B0604020202020204" pitchFamily="34" charset="0"/>
              <a:buChar char="•"/>
            </a:pPr>
            <a:r>
              <a:rPr lang="en-US" dirty="0"/>
              <a:t>Keep the lines of communication open.  Consider establishing routines early in the school year (eating dinner together, working together on a hobby) that facilitate conversation with your child.</a:t>
            </a:r>
          </a:p>
          <a:p>
            <a:pPr>
              <a:buFont typeface="Arial" panose="020B0604020202020204" pitchFamily="34" charset="0"/>
              <a:buChar char="•"/>
            </a:pPr>
            <a:endParaRPr lang="en-US" dirty="0"/>
          </a:p>
          <a:p>
            <a:pPr>
              <a:buFont typeface="Arial" panose="020B0604020202020204" pitchFamily="34" charset="0"/>
              <a:buChar char="•"/>
            </a:pPr>
            <a:r>
              <a:rPr lang="en-US" dirty="0"/>
              <a:t>Empower your child to advocate for him/herself, with your support.  </a:t>
            </a:r>
          </a:p>
        </p:txBody>
      </p:sp>
    </p:spTree>
    <p:extLst>
      <p:ext uri="{BB962C8B-B14F-4D97-AF65-F5344CB8AC3E}">
        <p14:creationId xmlns:p14="http://schemas.microsoft.com/office/powerpoint/2010/main" val="2417329922"/>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203CFF-FEAE-46D1-9340-339FC9101820}"/>
              </a:ext>
            </a:extLst>
          </p:cNvPr>
          <p:cNvSpPr>
            <a:spLocks noGrp="1"/>
          </p:cNvSpPr>
          <p:nvPr>
            <p:ph type="title"/>
          </p:nvPr>
        </p:nvSpPr>
        <p:spPr/>
        <p:txBody>
          <a:bodyPr>
            <a:normAutofit fontScale="90000"/>
          </a:bodyPr>
          <a:lstStyle/>
          <a:p>
            <a:r>
              <a:rPr lang="en-US" dirty="0"/>
              <a:t>Lanier High School Registration Website:</a:t>
            </a:r>
          </a:p>
        </p:txBody>
      </p:sp>
      <p:sp>
        <p:nvSpPr>
          <p:cNvPr id="3" name="Content Placeholder 2">
            <a:extLst>
              <a:ext uri="{FF2B5EF4-FFF2-40B4-BE49-F238E27FC236}">
                <a16:creationId xmlns:a16="http://schemas.microsoft.com/office/drawing/2014/main" id="{620E779A-A833-44E8-B20F-E946777925BC}"/>
              </a:ext>
            </a:extLst>
          </p:cNvPr>
          <p:cNvSpPr>
            <a:spLocks noGrp="1"/>
          </p:cNvSpPr>
          <p:nvPr>
            <p:ph idx="1"/>
          </p:nvPr>
        </p:nvSpPr>
        <p:spPr/>
        <p:txBody>
          <a:bodyPr>
            <a:normAutofit/>
          </a:bodyPr>
          <a:lstStyle/>
          <a:p>
            <a:r>
              <a:rPr lang="en-US" sz="2800" dirty="0"/>
              <a:t>From our main website, go to </a:t>
            </a:r>
            <a:r>
              <a:rPr lang="en-US" sz="2800" dirty="0">
                <a:solidFill>
                  <a:schemeClr val="tx2"/>
                </a:solidFill>
              </a:rPr>
              <a:t>REGISTRATION</a:t>
            </a:r>
            <a:r>
              <a:rPr lang="en-US" sz="2800" dirty="0"/>
              <a:t>, and then to </a:t>
            </a:r>
            <a:r>
              <a:rPr lang="en-US" sz="2800" dirty="0">
                <a:solidFill>
                  <a:schemeClr val="tx2"/>
                </a:solidFill>
              </a:rPr>
              <a:t>Rising 9</a:t>
            </a:r>
            <a:r>
              <a:rPr lang="en-US" sz="2800" baseline="30000" dirty="0">
                <a:solidFill>
                  <a:schemeClr val="tx2"/>
                </a:solidFill>
              </a:rPr>
              <a:t>th</a:t>
            </a:r>
            <a:r>
              <a:rPr lang="en-US" sz="2800" dirty="0">
                <a:solidFill>
                  <a:schemeClr val="tx2"/>
                </a:solidFill>
              </a:rPr>
              <a:t> Grade Students</a:t>
            </a:r>
          </a:p>
          <a:p>
            <a:endParaRPr lang="en-US" sz="2800" dirty="0"/>
          </a:p>
          <a:p>
            <a:r>
              <a:rPr lang="en-US" sz="2800" dirty="0">
                <a:hlinkClick r:id="rId3"/>
              </a:rPr>
              <a:t>https://www.gcpsk12.org/lanierhs</a:t>
            </a:r>
            <a:r>
              <a:rPr lang="en-US" sz="2800" dirty="0"/>
              <a:t> </a:t>
            </a:r>
          </a:p>
        </p:txBody>
      </p:sp>
    </p:spTree>
    <p:extLst>
      <p:ext uri="{BB962C8B-B14F-4D97-AF65-F5344CB8AC3E}">
        <p14:creationId xmlns:p14="http://schemas.microsoft.com/office/powerpoint/2010/main" val="1250630124"/>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838201"/>
            <a:ext cx="7315200" cy="1142999"/>
          </a:xfrm>
        </p:spPr>
        <p:txBody>
          <a:bodyPr/>
          <a:lstStyle/>
          <a:p>
            <a:r>
              <a:rPr lang="en-US" dirty="0"/>
              <a:t>But we also want to:</a:t>
            </a:r>
          </a:p>
        </p:txBody>
      </p:sp>
      <p:sp>
        <p:nvSpPr>
          <p:cNvPr id="3" name="Content Placeholder 2"/>
          <p:cNvSpPr>
            <a:spLocks noGrp="1"/>
          </p:cNvSpPr>
          <p:nvPr>
            <p:ph idx="1"/>
          </p:nvPr>
        </p:nvSpPr>
        <p:spPr>
          <a:xfrm>
            <a:off x="914400" y="2286001"/>
            <a:ext cx="7315200" cy="4023360"/>
          </a:xfrm>
        </p:spPr>
        <p:txBody>
          <a:bodyPr/>
          <a:lstStyle/>
          <a:p>
            <a:r>
              <a:rPr lang="en-US" dirty="0"/>
              <a:t>Create a level of comfort for both parents and students about the high school experience.</a:t>
            </a:r>
          </a:p>
          <a:p>
            <a:pPr marL="45720" indent="0">
              <a:buNone/>
            </a:pPr>
            <a:endParaRPr lang="en-US" dirty="0"/>
          </a:p>
          <a:p>
            <a:r>
              <a:rPr lang="en-US" dirty="0"/>
              <a:t>Facilitate communication between student, parent, and school.</a:t>
            </a:r>
          </a:p>
          <a:p>
            <a:pPr marL="45720" indent="0">
              <a:buNone/>
            </a:pPr>
            <a:endParaRPr lang="en-US" dirty="0"/>
          </a:p>
          <a:p>
            <a:r>
              <a:rPr lang="en-US" dirty="0"/>
              <a:t>Help rising 9</a:t>
            </a:r>
            <a:r>
              <a:rPr lang="en-US" baseline="30000" dirty="0"/>
              <a:t>th</a:t>
            </a:r>
            <a:r>
              <a:rPr lang="en-US" dirty="0"/>
              <a:t> graders find a place to belong in the LONGHORN family.</a:t>
            </a:r>
          </a:p>
          <a:p>
            <a:pPr marL="45720" indent="0">
              <a:buNone/>
            </a:pPr>
            <a:endParaRPr lang="en-US" dirty="0"/>
          </a:p>
          <a:p>
            <a:endParaRPr lang="en-US" dirty="0"/>
          </a:p>
        </p:txBody>
      </p:sp>
    </p:spTree>
    <p:extLst>
      <p:ext uri="{BB962C8B-B14F-4D97-AF65-F5344CB8AC3E}">
        <p14:creationId xmlns:p14="http://schemas.microsoft.com/office/powerpoint/2010/main" val="2384990581"/>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990601"/>
            <a:ext cx="7315200" cy="1066799"/>
          </a:xfrm>
        </p:spPr>
        <p:txBody>
          <a:bodyPr>
            <a:normAutofit/>
          </a:bodyPr>
          <a:lstStyle/>
          <a:p>
            <a:r>
              <a:rPr lang="en-US" dirty="0"/>
              <a:t>Thank you!</a:t>
            </a:r>
          </a:p>
        </p:txBody>
      </p:sp>
      <p:sp>
        <p:nvSpPr>
          <p:cNvPr id="3" name="Content Placeholder 2"/>
          <p:cNvSpPr>
            <a:spLocks noGrp="1"/>
          </p:cNvSpPr>
          <p:nvPr>
            <p:ph idx="1"/>
          </p:nvPr>
        </p:nvSpPr>
        <p:spPr>
          <a:xfrm>
            <a:off x="914400" y="2209801"/>
            <a:ext cx="7315200" cy="4099560"/>
          </a:xfrm>
        </p:spPr>
        <p:txBody>
          <a:bodyPr>
            <a:normAutofit/>
          </a:bodyPr>
          <a:lstStyle/>
          <a:p>
            <a:pPr marL="45720" indent="0">
              <a:buNone/>
            </a:pPr>
            <a:endParaRPr lang="en-US" dirty="0"/>
          </a:p>
          <a:p>
            <a:r>
              <a:rPr lang="en-US" dirty="0"/>
              <a:t>Tables are set up in the Aux gym and Longhorn Blvd. representing various student organizations and sports.</a:t>
            </a:r>
          </a:p>
          <a:p>
            <a:pPr marL="45720" indent="0">
              <a:buNone/>
            </a:pPr>
            <a:endParaRPr lang="en-US" dirty="0"/>
          </a:p>
          <a:p>
            <a:r>
              <a:rPr lang="en-US" dirty="0"/>
              <a:t>From 6:30 – 7:30, feel free to visit classrooms and informational tables (student helpers are available to assist).  Maps are available at the MAPS </a:t>
            </a:r>
            <a:r>
              <a:rPr lang="en-US"/>
              <a:t>tables.</a:t>
            </a:r>
            <a:endParaRPr lang="en-US" dirty="0"/>
          </a:p>
          <a:p>
            <a:pPr marL="45720" indent="0">
              <a:buNone/>
            </a:pPr>
            <a:endParaRPr lang="en-US" dirty="0"/>
          </a:p>
          <a:p>
            <a:r>
              <a:rPr lang="en-US" dirty="0"/>
              <a:t>Reminder - Theater production beginning at 7:00</a:t>
            </a:r>
          </a:p>
        </p:txBody>
      </p:sp>
    </p:spTree>
    <p:extLst>
      <p:ext uri="{BB962C8B-B14F-4D97-AF65-F5344CB8AC3E}">
        <p14:creationId xmlns:p14="http://schemas.microsoft.com/office/powerpoint/2010/main" val="2571641057"/>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762001"/>
            <a:ext cx="7315200" cy="990599"/>
          </a:xfrm>
        </p:spPr>
        <p:txBody>
          <a:bodyPr/>
          <a:lstStyle/>
          <a:p>
            <a:r>
              <a:rPr lang="en-US" dirty="0"/>
              <a:t>Steps to the Registration process</a:t>
            </a:r>
          </a:p>
        </p:txBody>
      </p:sp>
      <p:sp>
        <p:nvSpPr>
          <p:cNvPr id="3" name="Content Placeholder 2"/>
          <p:cNvSpPr>
            <a:spLocks noGrp="1"/>
          </p:cNvSpPr>
          <p:nvPr>
            <p:ph idx="1"/>
          </p:nvPr>
        </p:nvSpPr>
        <p:spPr>
          <a:xfrm>
            <a:off x="914400" y="1981201"/>
            <a:ext cx="7315200" cy="4328160"/>
          </a:xfrm>
        </p:spPr>
        <p:txBody>
          <a:bodyPr>
            <a:normAutofit fontScale="92500" lnSpcReduction="20000"/>
          </a:bodyPr>
          <a:lstStyle/>
          <a:p>
            <a:r>
              <a:rPr lang="en-US" sz="2800" dirty="0">
                <a:solidFill>
                  <a:schemeClr val="tx2"/>
                </a:solidFill>
              </a:rPr>
              <a:t>Core course </a:t>
            </a:r>
            <a:r>
              <a:rPr lang="en-US" sz="2800" dirty="0"/>
              <a:t>registration</a:t>
            </a:r>
          </a:p>
          <a:p>
            <a:pPr marL="45720" indent="0">
              <a:buNone/>
            </a:pPr>
            <a:endParaRPr lang="en-US" sz="2800" dirty="0"/>
          </a:p>
          <a:p>
            <a:r>
              <a:rPr lang="en-US" sz="2800" dirty="0">
                <a:solidFill>
                  <a:schemeClr val="tx2"/>
                </a:solidFill>
              </a:rPr>
              <a:t>Elective and alternate course </a:t>
            </a:r>
            <a:r>
              <a:rPr lang="en-US" sz="2800" dirty="0"/>
              <a:t>registration</a:t>
            </a:r>
          </a:p>
          <a:p>
            <a:endParaRPr lang="en-US" sz="2800" dirty="0"/>
          </a:p>
          <a:p>
            <a:r>
              <a:rPr lang="en-US" sz="2800" dirty="0">
                <a:solidFill>
                  <a:schemeClr val="tx2"/>
                </a:solidFill>
              </a:rPr>
              <a:t>CDAT 9</a:t>
            </a:r>
            <a:r>
              <a:rPr lang="en-US" sz="2800" dirty="0"/>
              <a:t> review, and application if interested</a:t>
            </a:r>
          </a:p>
          <a:p>
            <a:pPr marL="45720" indent="0">
              <a:buNone/>
            </a:pPr>
            <a:endParaRPr lang="en-US" sz="2800" dirty="0"/>
          </a:p>
          <a:p>
            <a:r>
              <a:rPr lang="en-US" sz="2800" dirty="0">
                <a:solidFill>
                  <a:schemeClr val="tx2"/>
                </a:solidFill>
              </a:rPr>
              <a:t>Final review of registration selections </a:t>
            </a:r>
            <a:r>
              <a:rPr lang="en-US" sz="2800" dirty="0"/>
              <a:t>and parent/student sign-off</a:t>
            </a:r>
          </a:p>
          <a:p>
            <a:endParaRPr lang="en-US" sz="2800" dirty="0"/>
          </a:p>
          <a:p>
            <a:r>
              <a:rPr lang="en-US" sz="1700" i="1" dirty="0"/>
              <a:t>Feel free to take pictures of the screen during the presentation. PPT will be posted to LHS website tomorrow. Presenters will be at the QUESTIONS table at the conclusion of the presentation. </a:t>
            </a:r>
          </a:p>
        </p:txBody>
      </p:sp>
    </p:spTree>
    <p:extLst>
      <p:ext uri="{BB962C8B-B14F-4D97-AF65-F5344CB8AC3E}">
        <p14:creationId xmlns:p14="http://schemas.microsoft.com/office/powerpoint/2010/main" val="224670510"/>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143001"/>
            <a:ext cx="7315200" cy="1142999"/>
          </a:xfrm>
        </p:spPr>
        <p:txBody>
          <a:bodyPr>
            <a:normAutofit fontScale="90000"/>
          </a:bodyPr>
          <a:lstStyle/>
          <a:p>
            <a:r>
              <a:rPr lang="en-US" b="1" dirty="0"/>
              <a:t>9</a:t>
            </a:r>
            <a:r>
              <a:rPr lang="en-US" b="1" baseline="30000" dirty="0"/>
              <a:t>th</a:t>
            </a:r>
            <a:r>
              <a:rPr lang="en-US" b="1" dirty="0"/>
              <a:t> grade students at LHS take 7 courses:</a:t>
            </a:r>
          </a:p>
        </p:txBody>
      </p:sp>
      <p:sp>
        <p:nvSpPr>
          <p:cNvPr id="3" name="Content Placeholder 2"/>
          <p:cNvSpPr>
            <a:spLocks noGrp="1"/>
          </p:cNvSpPr>
          <p:nvPr>
            <p:ph idx="1"/>
          </p:nvPr>
        </p:nvSpPr>
        <p:spPr>
          <a:xfrm>
            <a:off x="914400" y="2514601"/>
            <a:ext cx="7315200" cy="3657600"/>
          </a:xfrm>
        </p:spPr>
        <p:txBody>
          <a:bodyPr>
            <a:normAutofit/>
          </a:bodyPr>
          <a:lstStyle/>
          <a:p>
            <a:pPr marL="45720" indent="0">
              <a:buNone/>
            </a:pPr>
            <a:endParaRPr lang="en-US" sz="2400" dirty="0"/>
          </a:p>
          <a:p>
            <a:pPr>
              <a:buFont typeface="Wingdings" panose="05000000000000000000" pitchFamily="2" charset="2"/>
              <a:buChar char="v"/>
            </a:pPr>
            <a:r>
              <a:rPr lang="en-US" sz="2400" dirty="0">
                <a:solidFill>
                  <a:schemeClr val="tx2"/>
                </a:solidFill>
              </a:rPr>
              <a:t>Language Arts course</a:t>
            </a:r>
          </a:p>
          <a:p>
            <a:pPr>
              <a:buFont typeface="Wingdings" panose="05000000000000000000" pitchFamily="2" charset="2"/>
              <a:buChar char="v"/>
            </a:pPr>
            <a:r>
              <a:rPr lang="en-US" sz="2400" dirty="0">
                <a:solidFill>
                  <a:schemeClr val="tx2"/>
                </a:solidFill>
              </a:rPr>
              <a:t>Math course</a:t>
            </a:r>
          </a:p>
          <a:p>
            <a:pPr>
              <a:buFont typeface="Wingdings" panose="05000000000000000000" pitchFamily="2" charset="2"/>
              <a:buChar char="v"/>
            </a:pPr>
            <a:r>
              <a:rPr lang="en-US" sz="2400" dirty="0">
                <a:solidFill>
                  <a:schemeClr val="tx2"/>
                </a:solidFill>
              </a:rPr>
              <a:t>Science course</a:t>
            </a:r>
          </a:p>
          <a:p>
            <a:pPr>
              <a:buFont typeface="Wingdings" panose="05000000000000000000" pitchFamily="2" charset="2"/>
              <a:buChar char="v"/>
            </a:pPr>
            <a:r>
              <a:rPr lang="en-US" sz="2400" dirty="0">
                <a:solidFill>
                  <a:schemeClr val="tx2"/>
                </a:solidFill>
              </a:rPr>
              <a:t>Health/Personal Fitness</a:t>
            </a:r>
          </a:p>
          <a:p>
            <a:pPr>
              <a:buFont typeface="Wingdings" panose="05000000000000000000" pitchFamily="2" charset="2"/>
              <a:buChar char="v"/>
            </a:pPr>
            <a:r>
              <a:rPr lang="en-US" sz="2400" dirty="0"/>
              <a:t>Student Choice Elective</a:t>
            </a:r>
          </a:p>
          <a:p>
            <a:pPr>
              <a:buFont typeface="Wingdings" panose="05000000000000000000" pitchFamily="2" charset="2"/>
              <a:buChar char="v"/>
            </a:pPr>
            <a:r>
              <a:rPr lang="en-US" sz="2400" dirty="0"/>
              <a:t>Student Choice Elective</a:t>
            </a:r>
          </a:p>
          <a:p>
            <a:pPr>
              <a:buFont typeface="Wingdings" panose="05000000000000000000" pitchFamily="2" charset="2"/>
              <a:buChar char="v"/>
            </a:pPr>
            <a:r>
              <a:rPr lang="en-US" sz="2400" dirty="0"/>
              <a:t>Student Choice Elective</a:t>
            </a:r>
          </a:p>
          <a:p>
            <a:endParaRPr lang="en-US" dirty="0"/>
          </a:p>
        </p:txBody>
      </p:sp>
    </p:spTree>
    <p:extLst>
      <p:ext uri="{BB962C8B-B14F-4D97-AF65-F5344CB8AC3E}">
        <p14:creationId xmlns:p14="http://schemas.microsoft.com/office/powerpoint/2010/main" val="2783936369"/>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914400" y="838201"/>
            <a:ext cx="7315200" cy="1143000"/>
          </a:xfrm>
        </p:spPr>
        <p:txBody>
          <a:bodyPr>
            <a:normAutofit/>
          </a:bodyPr>
          <a:lstStyle/>
          <a:p>
            <a:r>
              <a:rPr lang="en-US" dirty="0"/>
              <a:t>Core Course Registration:</a:t>
            </a:r>
          </a:p>
        </p:txBody>
      </p:sp>
      <p:sp>
        <p:nvSpPr>
          <p:cNvPr id="6" name="Content Placeholder 5"/>
          <p:cNvSpPr>
            <a:spLocks noGrp="1"/>
          </p:cNvSpPr>
          <p:nvPr>
            <p:ph idx="1"/>
          </p:nvPr>
        </p:nvSpPr>
        <p:spPr>
          <a:xfrm>
            <a:off x="914400" y="2133601"/>
            <a:ext cx="7315200" cy="4175760"/>
          </a:xfrm>
        </p:spPr>
        <p:txBody>
          <a:bodyPr/>
          <a:lstStyle/>
          <a:p>
            <a:pPr marL="45720" indent="0">
              <a:buNone/>
            </a:pPr>
            <a:endParaRPr lang="en-US" sz="2800" dirty="0"/>
          </a:p>
          <a:p>
            <a:pPr marL="45720" indent="0">
              <a:buNone/>
            </a:pPr>
            <a:r>
              <a:rPr lang="en-US" sz="2800" dirty="0"/>
              <a:t>Lanier Middle School 8</a:t>
            </a:r>
            <a:r>
              <a:rPr lang="en-US" sz="2800" baseline="30000" dirty="0"/>
              <a:t>th</a:t>
            </a:r>
            <a:r>
              <a:rPr lang="en-US" sz="2800" dirty="0"/>
              <a:t> grade core teachers (</a:t>
            </a:r>
            <a:r>
              <a:rPr lang="en-US" sz="2800" dirty="0">
                <a:solidFill>
                  <a:schemeClr val="tx2"/>
                </a:solidFill>
              </a:rPr>
              <a:t>math, language arts, and science</a:t>
            </a:r>
            <a:r>
              <a:rPr lang="en-US" sz="2800" dirty="0"/>
              <a:t>) will recommend appropriate core courses and will record their recommendations on the</a:t>
            </a:r>
            <a:r>
              <a:rPr lang="en-US" sz="2800" i="1" dirty="0">
                <a:solidFill>
                  <a:schemeClr val="tx2"/>
                </a:solidFill>
              </a:rPr>
              <a:t> </a:t>
            </a:r>
            <a:r>
              <a:rPr lang="en-US" sz="2800" i="1" u="sng" dirty="0">
                <a:solidFill>
                  <a:schemeClr val="tx2"/>
                </a:solidFill>
              </a:rPr>
              <a:t>Lanier High School 9</a:t>
            </a:r>
            <a:r>
              <a:rPr lang="en-US" sz="2800" i="1" u="sng" baseline="30000" dirty="0">
                <a:solidFill>
                  <a:schemeClr val="tx2"/>
                </a:solidFill>
              </a:rPr>
              <a:t>th</a:t>
            </a:r>
            <a:r>
              <a:rPr lang="en-US" sz="2800" i="1" u="sng" dirty="0">
                <a:solidFill>
                  <a:schemeClr val="tx2"/>
                </a:solidFill>
              </a:rPr>
              <a:t> Grade Registration Database</a:t>
            </a:r>
            <a:r>
              <a:rPr lang="en-US" sz="2800" dirty="0">
                <a:solidFill>
                  <a:schemeClr val="tx2"/>
                </a:solidFill>
              </a:rPr>
              <a:t>.</a:t>
            </a:r>
            <a:r>
              <a:rPr lang="en-US" sz="2800" u="sng" dirty="0"/>
              <a:t> </a:t>
            </a:r>
          </a:p>
          <a:p>
            <a:pPr marL="45720" indent="0">
              <a:buNone/>
            </a:pPr>
            <a:endParaRPr lang="en-US" sz="2800" u="sng" dirty="0"/>
          </a:p>
          <a:p>
            <a:pPr marL="45720" indent="0">
              <a:buNone/>
            </a:pPr>
            <a:endParaRPr lang="en-US" dirty="0"/>
          </a:p>
          <a:p>
            <a:endParaRPr lang="en-US" dirty="0"/>
          </a:p>
        </p:txBody>
      </p:sp>
    </p:spTree>
    <p:extLst>
      <p:ext uri="{BB962C8B-B14F-4D97-AF65-F5344CB8AC3E}">
        <p14:creationId xmlns:p14="http://schemas.microsoft.com/office/powerpoint/2010/main" val="4103343240"/>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09601"/>
            <a:ext cx="7315200" cy="1066799"/>
          </a:xfrm>
        </p:spPr>
        <p:txBody>
          <a:bodyPr>
            <a:normAutofit fontScale="90000"/>
          </a:bodyPr>
          <a:lstStyle/>
          <a:p>
            <a:r>
              <a:rPr lang="en-US" sz="4000" dirty="0"/>
              <a:t>Math options </a:t>
            </a:r>
            <a:r>
              <a:rPr lang="en-US" sz="2700" dirty="0"/>
              <a:t>(8</a:t>
            </a:r>
            <a:r>
              <a:rPr lang="en-US" sz="2700" baseline="30000" dirty="0"/>
              <a:t>th</a:t>
            </a:r>
            <a:r>
              <a:rPr lang="en-US" sz="2700" dirty="0"/>
              <a:t> grade teacher will record recommendation):</a:t>
            </a:r>
          </a:p>
        </p:txBody>
      </p:sp>
      <p:sp>
        <p:nvSpPr>
          <p:cNvPr id="3" name="Content Placeholder 2"/>
          <p:cNvSpPr>
            <a:spLocks noGrp="1"/>
          </p:cNvSpPr>
          <p:nvPr>
            <p:ph idx="1"/>
          </p:nvPr>
        </p:nvSpPr>
        <p:spPr>
          <a:xfrm>
            <a:off x="457200" y="1828800"/>
            <a:ext cx="8077200" cy="4480561"/>
          </a:xfrm>
        </p:spPr>
        <p:txBody>
          <a:bodyPr>
            <a:normAutofit/>
          </a:bodyPr>
          <a:lstStyle/>
          <a:p>
            <a:pPr marL="45720" indent="0">
              <a:buNone/>
            </a:pPr>
            <a:r>
              <a:rPr lang="en-US" sz="2800" dirty="0"/>
              <a:t>	</a:t>
            </a:r>
          </a:p>
          <a:p>
            <a:pPr>
              <a:buFont typeface="Wingdings" panose="05000000000000000000" pitchFamily="2" charset="2"/>
              <a:buChar char="v"/>
            </a:pPr>
            <a:r>
              <a:rPr lang="en-US" sz="2800" dirty="0">
                <a:solidFill>
                  <a:schemeClr val="tx2"/>
                </a:solidFill>
              </a:rPr>
              <a:t>Accelerated Geometry:  Concepts and Connections </a:t>
            </a:r>
            <a:r>
              <a:rPr lang="en-US" sz="2800" dirty="0"/>
              <a:t>(</a:t>
            </a:r>
            <a:r>
              <a:rPr lang="en-US" sz="2800" i="1" dirty="0"/>
              <a:t>not the old Accelerated Geometry)</a:t>
            </a:r>
          </a:p>
          <a:p>
            <a:pPr marL="45720" indent="0">
              <a:buNone/>
            </a:pPr>
            <a:endParaRPr lang="en-US" sz="2800" i="1" dirty="0"/>
          </a:p>
          <a:p>
            <a:pPr>
              <a:buFont typeface="Wingdings" panose="05000000000000000000" pitchFamily="2" charset="2"/>
              <a:buChar char="v"/>
            </a:pPr>
            <a:r>
              <a:rPr lang="en-US" sz="2800" dirty="0">
                <a:solidFill>
                  <a:schemeClr val="tx2"/>
                </a:solidFill>
              </a:rPr>
              <a:t>Geometry:  Concepts and Connections</a:t>
            </a:r>
          </a:p>
          <a:p>
            <a:pPr marL="45720" indent="0">
              <a:buNone/>
            </a:pPr>
            <a:endParaRPr lang="en-US" sz="2800" dirty="0">
              <a:solidFill>
                <a:schemeClr val="tx2"/>
              </a:solidFill>
            </a:endParaRPr>
          </a:p>
          <a:p>
            <a:pPr>
              <a:buFont typeface="Wingdings" panose="05000000000000000000" pitchFamily="2" charset="2"/>
              <a:buChar char="v"/>
            </a:pPr>
            <a:r>
              <a:rPr lang="en-US" sz="2800" dirty="0">
                <a:solidFill>
                  <a:schemeClr val="tx2"/>
                </a:solidFill>
              </a:rPr>
              <a:t>Algebra:  Concepts and Connections</a:t>
            </a:r>
          </a:p>
          <a:p>
            <a:pPr marL="45720" indent="0">
              <a:buNone/>
            </a:pPr>
            <a:endParaRPr lang="en-US" sz="2800" dirty="0">
              <a:solidFill>
                <a:schemeClr val="tx2"/>
              </a:solidFill>
            </a:endParaRPr>
          </a:p>
          <a:p>
            <a:pPr marL="45720" indent="0">
              <a:buNone/>
            </a:pPr>
            <a:endParaRPr lang="en-US" sz="2800" dirty="0"/>
          </a:p>
          <a:p>
            <a:pPr marL="45720" indent="0">
              <a:buNone/>
            </a:pPr>
            <a:endParaRPr lang="en-US" dirty="0"/>
          </a:p>
          <a:p>
            <a:pPr marL="45720" indent="0">
              <a:buNone/>
            </a:pPr>
            <a:endParaRPr lang="en-US" dirty="0"/>
          </a:p>
          <a:p>
            <a:pPr marL="45720" indent="0">
              <a:buNone/>
            </a:pPr>
            <a:endParaRPr lang="en-US" dirty="0"/>
          </a:p>
          <a:p>
            <a:pPr marL="45720" indent="0">
              <a:buNone/>
            </a:pPr>
            <a:endParaRPr lang="en-US" u="sng" dirty="0"/>
          </a:p>
        </p:txBody>
      </p:sp>
    </p:spTree>
    <p:extLst>
      <p:ext uri="{BB962C8B-B14F-4D97-AF65-F5344CB8AC3E}">
        <p14:creationId xmlns:p14="http://schemas.microsoft.com/office/powerpoint/2010/main" val="3143373117"/>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09601"/>
            <a:ext cx="7315200" cy="1066799"/>
          </a:xfrm>
        </p:spPr>
        <p:txBody>
          <a:bodyPr>
            <a:normAutofit fontScale="90000"/>
          </a:bodyPr>
          <a:lstStyle/>
          <a:p>
            <a:r>
              <a:rPr lang="en-US" dirty="0"/>
              <a:t>Science options                                      </a:t>
            </a:r>
            <a:r>
              <a:rPr lang="en-US" sz="2700" dirty="0"/>
              <a:t>(8</a:t>
            </a:r>
            <a:r>
              <a:rPr lang="en-US" sz="2700" baseline="30000" dirty="0"/>
              <a:t>th</a:t>
            </a:r>
            <a:r>
              <a:rPr lang="en-US" sz="2700" dirty="0"/>
              <a:t> grade teacher will record recommendation):</a:t>
            </a:r>
          </a:p>
        </p:txBody>
      </p:sp>
      <p:sp>
        <p:nvSpPr>
          <p:cNvPr id="3" name="Content Placeholder 2"/>
          <p:cNvSpPr>
            <a:spLocks noGrp="1"/>
          </p:cNvSpPr>
          <p:nvPr>
            <p:ph idx="1"/>
          </p:nvPr>
        </p:nvSpPr>
        <p:spPr>
          <a:xfrm>
            <a:off x="914400" y="1828801"/>
            <a:ext cx="7315200" cy="4480560"/>
          </a:xfrm>
        </p:spPr>
        <p:txBody>
          <a:bodyPr/>
          <a:lstStyle/>
          <a:p>
            <a:pPr>
              <a:buFont typeface="Arial" panose="020B0604020202020204" pitchFamily="34" charset="0"/>
              <a:buChar char="•"/>
            </a:pPr>
            <a:r>
              <a:rPr lang="en-US" dirty="0"/>
              <a:t>Most students will register for </a:t>
            </a:r>
            <a:r>
              <a:rPr lang="en-US" dirty="0">
                <a:solidFill>
                  <a:schemeClr val="accent2">
                    <a:lumMod val="60000"/>
                    <a:lumOff val="40000"/>
                  </a:schemeClr>
                </a:solidFill>
              </a:rPr>
              <a:t>BIOLOGY</a:t>
            </a:r>
            <a:r>
              <a:rPr lang="en-US" dirty="0"/>
              <a:t>, either college-prep level or honors/gifted.</a:t>
            </a:r>
          </a:p>
          <a:p>
            <a:pPr>
              <a:buFont typeface="Arial" panose="020B0604020202020204" pitchFamily="34" charset="0"/>
              <a:buChar char="•"/>
            </a:pPr>
            <a:r>
              <a:rPr lang="en-US" dirty="0"/>
              <a:t>Students participating in CDAT 9 will take </a:t>
            </a:r>
            <a:r>
              <a:rPr lang="en-US" dirty="0">
                <a:solidFill>
                  <a:schemeClr val="tx2"/>
                </a:solidFill>
              </a:rPr>
              <a:t>Chemistry</a:t>
            </a:r>
            <a:r>
              <a:rPr lang="en-US" dirty="0"/>
              <a:t> (CP or HG)</a:t>
            </a:r>
          </a:p>
          <a:p>
            <a:pPr>
              <a:buFont typeface="Arial" panose="020B0604020202020204" pitchFamily="34" charset="0"/>
              <a:buChar char="•"/>
            </a:pPr>
            <a:r>
              <a:rPr lang="en-US" dirty="0"/>
              <a:t>For qualifying students* seeking a rigorous science sequence, </a:t>
            </a:r>
            <a:r>
              <a:rPr lang="en-US" dirty="0">
                <a:solidFill>
                  <a:schemeClr val="accent2">
                    <a:lumMod val="60000"/>
                    <a:lumOff val="40000"/>
                  </a:schemeClr>
                </a:solidFill>
              </a:rPr>
              <a:t>H/G Chemistry</a:t>
            </a:r>
            <a:r>
              <a:rPr lang="en-US" dirty="0"/>
              <a:t> will be an option in 9</a:t>
            </a:r>
            <a:r>
              <a:rPr lang="en-US" baseline="30000" dirty="0"/>
              <a:t>th</a:t>
            </a:r>
            <a:r>
              <a:rPr lang="en-US" dirty="0"/>
              <a:t> grade.  Students taking H/G Chemistry will be on-track to take </a:t>
            </a:r>
            <a:r>
              <a:rPr lang="en-US" dirty="0">
                <a:solidFill>
                  <a:schemeClr val="accent2">
                    <a:lumMod val="60000"/>
                    <a:lumOff val="40000"/>
                  </a:schemeClr>
                </a:solidFill>
              </a:rPr>
              <a:t>AP Biology </a:t>
            </a:r>
            <a:r>
              <a:rPr lang="en-US" dirty="0"/>
              <a:t>during 10</a:t>
            </a:r>
            <a:r>
              <a:rPr lang="en-US" baseline="30000" dirty="0"/>
              <a:t>th</a:t>
            </a:r>
            <a:r>
              <a:rPr lang="en-US" dirty="0"/>
              <a:t> grade</a:t>
            </a:r>
          </a:p>
          <a:p>
            <a:endParaRPr lang="en-US" dirty="0"/>
          </a:p>
          <a:p>
            <a:pPr marL="45720" indent="0">
              <a:buNone/>
            </a:pPr>
            <a:r>
              <a:rPr lang="en-US" dirty="0"/>
              <a:t>	</a:t>
            </a:r>
            <a:r>
              <a:rPr lang="en-US" dirty="0">
                <a:solidFill>
                  <a:schemeClr val="accent2">
                    <a:lumMod val="60000"/>
                    <a:lumOff val="40000"/>
                  </a:schemeClr>
                </a:solidFill>
              </a:rPr>
              <a:t>*8</a:t>
            </a:r>
            <a:r>
              <a:rPr lang="en-US" baseline="30000" dirty="0">
                <a:solidFill>
                  <a:schemeClr val="accent2">
                    <a:lumMod val="60000"/>
                    <a:lumOff val="40000"/>
                  </a:schemeClr>
                </a:solidFill>
              </a:rPr>
              <a:t>th</a:t>
            </a:r>
            <a:r>
              <a:rPr lang="en-US" dirty="0">
                <a:solidFill>
                  <a:schemeClr val="accent2">
                    <a:lumMod val="60000"/>
                    <a:lumOff val="40000"/>
                  </a:schemeClr>
                </a:solidFill>
              </a:rPr>
              <a:t> grade science teacher recommendation</a:t>
            </a:r>
          </a:p>
          <a:p>
            <a:pPr marL="45720" indent="0">
              <a:buNone/>
            </a:pPr>
            <a:r>
              <a:rPr lang="en-US" dirty="0">
                <a:solidFill>
                  <a:schemeClr val="accent2">
                    <a:lumMod val="60000"/>
                    <a:lumOff val="40000"/>
                  </a:schemeClr>
                </a:solidFill>
              </a:rPr>
              <a:t>	*Final grades of 90 or better in middle school science 	courses</a:t>
            </a:r>
          </a:p>
          <a:p>
            <a:pPr marL="45720" indent="0">
              <a:buNone/>
            </a:pPr>
            <a:r>
              <a:rPr lang="en-US" dirty="0">
                <a:solidFill>
                  <a:schemeClr val="accent2">
                    <a:lumMod val="60000"/>
                    <a:lumOff val="40000"/>
                  </a:schemeClr>
                </a:solidFill>
              </a:rPr>
              <a:t>	*85 or higher both semesters of Algebra I</a:t>
            </a:r>
          </a:p>
          <a:p>
            <a:pPr marL="45720" indent="0">
              <a:buNone/>
            </a:pPr>
            <a:endParaRPr lang="en-US" dirty="0"/>
          </a:p>
          <a:p>
            <a:pPr marL="45720" indent="0">
              <a:buNone/>
            </a:pPr>
            <a:endParaRPr lang="en-US" dirty="0"/>
          </a:p>
        </p:txBody>
      </p:sp>
    </p:spTree>
    <p:extLst>
      <p:ext uri="{BB962C8B-B14F-4D97-AF65-F5344CB8AC3E}">
        <p14:creationId xmlns:p14="http://schemas.microsoft.com/office/powerpoint/2010/main" val="3671375381"/>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09601"/>
            <a:ext cx="7315200" cy="1066799"/>
          </a:xfrm>
        </p:spPr>
        <p:txBody>
          <a:bodyPr>
            <a:normAutofit/>
          </a:bodyPr>
          <a:lstStyle/>
          <a:p>
            <a:r>
              <a:rPr lang="en-US" dirty="0"/>
              <a:t>Language Arts options                    </a:t>
            </a:r>
            <a:r>
              <a:rPr lang="en-US" sz="2200" dirty="0"/>
              <a:t>(8</a:t>
            </a:r>
            <a:r>
              <a:rPr lang="en-US" sz="2200" baseline="30000" dirty="0"/>
              <a:t>th</a:t>
            </a:r>
            <a:r>
              <a:rPr lang="en-US" sz="2200" dirty="0"/>
              <a:t> grade teacher will record recommendation):</a:t>
            </a:r>
          </a:p>
        </p:txBody>
      </p:sp>
      <p:sp>
        <p:nvSpPr>
          <p:cNvPr id="3" name="Content Placeholder 2"/>
          <p:cNvSpPr>
            <a:spLocks noGrp="1"/>
          </p:cNvSpPr>
          <p:nvPr>
            <p:ph idx="1"/>
          </p:nvPr>
        </p:nvSpPr>
        <p:spPr>
          <a:xfrm>
            <a:off x="914400" y="1828801"/>
            <a:ext cx="7315200" cy="4480560"/>
          </a:xfrm>
        </p:spPr>
        <p:txBody>
          <a:bodyPr/>
          <a:lstStyle/>
          <a:p>
            <a:pPr marL="45720" indent="0">
              <a:buNone/>
            </a:pPr>
            <a:endParaRPr lang="en-US" sz="3600" dirty="0"/>
          </a:p>
          <a:p>
            <a:pPr marL="45720" indent="0">
              <a:buNone/>
            </a:pPr>
            <a:r>
              <a:rPr lang="en-US" sz="3600" dirty="0"/>
              <a:t>All 9</a:t>
            </a:r>
            <a:r>
              <a:rPr lang="en-US" sz="3600" baseline="30000" dirty="0"/>
              <a:t>th</a:t>
            </a:r>
            <a:r>
              <a:rPr lang="en-US" sz="3600" dirty="0"/>
              <a:t> grade students will take          </a:t>
            </a:r>
            <a:r>
              <a:rPr lang="en-US" sz="3600" dirty="0">
                <a:solidFill>
                  <a:schemeClr val="tx2"/>
                </a:solidFill>
              </a:rPr>
              <a:t>9</a:t>
            </a:r>
            <a:r>
              <a:rPr lang="en-US" sz="3600" baseline="30000" dirty="0">
                <a:solidFill>
                  <a:schemeClr val="tx2"/>
                </a:solidFill>
              </a:rPr>
              <a:t>th</a:t>
            </a:r>
            <a:r>
              <a:rPr lang="en-US" sz="3600" dirty="0">
                <a:solidFill>
                  <a:schemeClr val="tx2"/>
                </a:solidFill>
              </a:rPr>
              <a:t> Grade Language Arts    </a:t>
            </a:r>
            <a:r>
              <a:rPr lang="en-US" sz="3600" dirty="0"/>
              <a:t>                    at the College Prep or Honors/Gifted level</a:t>
            </a:r>
          </a:p>
          <a:p>
            <a:pPr marL="45720" indent="0">
              <a:buNone/>
            </a:pPr>
            <a:r>
              <a:rPr lang="en-US" i="1" dirty="0">
                <a:solidFill>
                  <a:schemeClr val="tx2"/>
                </a:solidFill>
              </a:rPr>
              <a:t>All 9</a:t>
            </a:r>
            <a:r>
              <a:rPr lang="en-US" i="1" baseline="30000" dirty="0">
                <a:solidFill>
                  <a:schemeClr val="tx2"/>
                </a:solidFill>
              </a:rPr>
              <a:t>th</a:t>
            </a:r>
            <a:r>
              <a:rPr lang="en-US" i="1" dirty="0">
                <a:solidFill>
                  <a:schemeClr val="tx2"/>
                </a:solidFill>
              </a:rPr>
              <a:t> Grade ELA students are expected to participate in Summer Reading (student choice book).  8</a:t>
            </a:r>
            <a:r>
              <a:rPr lang="en-US" i="1" baseline="30000" dirty="0">
                <a:solidFill>
                  <a:schemeClr val="tx2"/>
                </a:solidFill>
              </a:rPr>
              <a:t>th</a:t>
            </a:r>
            <a:r>
              <a:rPr lang="en-US" i="1" dirty="0">
                <a:solidFill>
                  <a:schemeClr val="tx2"/>
                </a:solidFill>
              </a:rPr>
              <a:t> grade ELA teachers will share information during spring semester.</a:t>
            </a:r>
          </a:p>
          <a:p>
            <a:pPr marL="45720" indent="0">
              <a:buNone/>
            </a:pPr>
            <a:endParaRPr lang="en-US" dirty="0"/>
          </a:p>
        </p:txBody>
      </p:sp>
    </p:spTree>
    <p:extLst>
      <p:ext uri="{BB962C8B-B14F-4D97-AF65-F5344CB8AC3E}">
        <p14:creationId xmlns:p14="http://schemas.microsoft.com/office/powerpoint/2010/main" val="2617255287"/>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erspective">
  <a:themeElements>
    <a:clrScheme name="Perspective">
      <a:dk1>
        <a:sysClr val="windowText" lastClr="000000"/>
      </a:dk1>
      <a:lt1>
        <a:sysClr val="window" lastClr="FFFFFF"/>
      </a:lt1>
      <a:dk2>
        <a:srgbClr val="283138"/>
      </a:dk2>
      <a:lt2>
        <a:srgbClr val="FF8600"/>
      </a:lt2>
      <a:accent1>
        <a:srgbClr val="838D9B"/>
      </a:accent1>
      <a:accent2>
        <a:srgbClr val="D2610C"/>
      </a:accent2>
      <a:accent3>
        <a:srgbClr val="80716A"/>
      </a:accent3>
      <a:accent4>
        <a:srgbClr val="94147C"/>
      </a:accent4>
      <a:accent5>
        <a:srgbClr val="5D5AD2"/>
      </a:accent5>
      <a:accent6>
        <a:srgbClr val="6F6C7D"/>
      </a:accent6>
      <a:hlink>
        <a:srgbClr val="6187E3"/>
      </a:hlink>
      <a:folHlink>
        <a:srgbClr val="7B8EB8"/>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erspective">
      <a:fillStyleLst>
        <a:solidFill>
          <a:schemeClr val="phClr"/>
        </a:solidFill>
        <a:gradFill rotWithShape="1">
          <a:gsLst>
            <a:gs pos="0">
              <a:schemeClr val="phClr">
                <a:tint val="50000"/>
                <a:alpha val="100000"/>
                <a:satMod val="160000"/>
                <a:lumMod val="105000"/>
              </a:schemeClr>
            </a:gs>
            <a:gs pos="41000">
              <a:schemeClr val="phClr">
                <a:tint val="57000"/>
                <a:satMod val="180000"/>
                <a:lumMod val="99000"/>
              </a:schemeClr>
            </a:gs>
            <a:gs pos="100000">
              <a:schemeClr val="phClr">
                <a:tint val="80000"/>
                <a:satMod val="200000"/>
                <a:lumMod val="104000"/>
              </a:schemeClr>
            </a:gs>
          </a:gsLst>
          <a:lin ang="5400000" scaled="1"/>
        </a:gradFill>
        <a:gradFill rotWithShape="1">
          <a:gsLst>
            <a:gs pos="0">
              <a:schemeClr val="phClr">
                <a:tint val="96000"/>
                <a:satMod val="130000"/>
                <a:lumMod val="114000"/>
              </a:schemeClr>
            </a:gs>
            <a:gs pos="60000">
              <a:schemeClr val="phClr">
                <a:tint val="100000"/>
                <a:satMod val="106000"/>
                <a:lumMod val="110000"/>
              </a:schemeClr>
            </a:gs>
            <a:gs pos="100000">
              <a:schemeClr val="phClr"/>
            </a:gs>
          </a:gsLst>
          <a:lin ang="5400000" scaled="0"/>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50800" dist="38100" dir="5400000" rotWithShape="0">
              <a:srgbClr val="000000">
                <a:alpha val="28000"/>
              </a:srgbClr>
            </a:outerShdw>
          </a:effectLst>
        </a:effectStyle>
        <a:effectStyle>
          <a:effectLst>
            <a:outerShdw blurRad="47625" dist="38100" dir="5400000" sy="98000" rotWithShape="0">
              <a:srgbClr val="000000">
                <a:alpha val="48000"/>
              </a:srgbClr>
            </a:outerShdw>
          </a:effectLst>
          <a:scene3d>
            <a:camera prst="orthographicFront">
              <a:rot lat="0" lon="0" rev="0"/>
            </a:camera>
            <a:lightRig rig="twoPt" dir="br">
              <a:rot lat="0" lon="0" rev="8700000"/>
            </a:lightRig>
          </a:scene3d>
          <a:sp3d prstMaterial="matte">
            <a:bevelT w="25400" h="53975"/>
          </a:sp3d>
        </a:effectStyle>
        <a:effectStyle>
          <a:effectLst>
            <a:reflection blurRad="12700" stA="24000" endPos="28000" dist="50800" dir="5400000" sy="-100000" rotWithShape="0"/>
          </a:effectLst>
          <a:scene3d>
            <a:camera prst="orthographicFront">
              <a:rot lat="0" lon="0" rev="0"/>
            </a:camera>
            <a:lightRig rig="threePt" dir="t">
              <a:rot lat="0" lon="0" rev="4800000"/>
            </a:lightRig>
          </a:scene3d>
          <a:sp3d>
            <a:bevelT w="69850" h="31750"/>
          </a:sp3d>
        </a:effectStyle>
      </a:effectStyleLst>
      <a:bgFillStyleLst>
        <a:solidFill>
          <a:schemeClr val="phClr"/>
        </a:solidFill>
        <a:gradFill rotWithShape="1">
          <a:gsLst>
            <a:gs pos="0">
              <a:schemeClr val="phClr">
                <a:tint val="100000"/>
                <a:shade val="80000"/>
                <a:satMod val="100000"/>
                <a:lumMod val="100000"/>
              </a:schemeClr>
            </a:gs>
            <a:gs pos="65000">
              <a:schemeClr val="phClr">
                <a:tint val="100000"/>
                <a:shade val="95000"/>
                <a:satMod val="100000"/>
                <a:lumMod val="100000"/>
              </a:schemeClr>
            </a:gs>
            <a:gs pos="100000">
              <a:schemeClr val="phClr">
                <a:tint val="88000"/>
                <a:shade val="100000"/>
                <a:satMod val="400000"/>
                <a:lumMod val="100000"/>
              </a:schemeClr>
            </a:gs>
          </a:gsLst>
          <a:lin ang="5400000" scaled="0"/>
        </a:gradFill>
        <a:blipFill rotWithShape="1">
          <a:blip xmlns:r="http://schemas.openxmlformats.org/officeDocument/2006/relationships" r:embed="rId1">
            <a:duotone>
              <a:schemeClr val="phClr">
                <a:tint val="95000"/>
                <a:satMod val="90000"/>
              </a:schemeClr>
              <a:schemeClr val="phClr">
                <a:shade val="92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Perspective</Template>
  <TotalTime>2676</TotalTime>
  <Words>2227</Words>
  <Application>Microsoft Office PowerPoint</Application>
  <PresentationFormat>On-screen Show (4:3)</PresentationFormat>
  <Paragraphs>294</Paragraphs>
  <Slides>30</Slides>
  <Notes>30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30</vt:i4>
      </vt:variant>
    </vt:vector>
  </HeadingPairs>
  <TitlesOfParts>
    <vt:vector size="35" baseType="lpstr">
      <vt:lpstr>Aharoni</vt:lpstr>
      <vt:lpstr>Arial</vt:lpstr>
      <vt:lpstr>Calibri</vt:lpstr>
      <vt:lpstr>Wingdings</vt:lpstr>
      <vt:lpstr>Perspective</vt:lpstr>
      <vt:lpstr>Welcome to  Lanier High School Class of 2028 Rising Longhorn  Night</vt:lpstr>
      <vt:lpstr>What are we doing tonight?  Primary goal:</vt:lpstr>
      <vt:lpstr>But we also want to:</vt:lpstr>
      <vt:lpstr>Steps to the Registration process</vt:lpstr>
      <vt:lpstr>9th grade students at LHS take 7 courses:</vt:lpstr>
      <vt:lpstr>Core Course Registration:</vt:lpstr>
      <vt:lpstr>Math options (8th grade teacher will record recommendation):</vt:lpstr>
      <vt:lpstr>Science options                                      (8th grade teacher will record recommendation):</vt:lpstr>
      <vt:lpstr>Language Arts options                    (8th grade teacher will record recommendation):</vt:lpstr>
      <vt:lpstr>Social Studies in 9th grade:</vt:lpstr>
      <vt:lpstr>Two frequent questions:</vt:lpstr>
      <vt:lpstr>Elective registration :</vt:lpstr>
      <vt:lpstr>Electives available to 9th graders at LHS :</vt:lpstr>
      <vt:lpstr> Elective registration:</vt:lpstr>
      <vt:lpstr>Fine Arts Electives:  A great way to connect!</vt:lpstr>
      <vt:lpstr>Should my child take a Foreign Language during 9th grade?</vt:lpstr>
      <vt:lpstr>How should my child select his/her elective courses?</vt:lpstr>
      <vt:lpstr>Elective choices should NOT be based on:</vt:lpstr>
      <vt:lpstr>  Elective registration :</vt:lpstr>
      <vt:lpstr>Can my student complete the Health/Personal Fitness requirement during summer school?</vt:lpstr>
      <vt:lpstr>Completion of the 9th Grade Registration Form :</vt:lpstr>
      <vt:lpstr>Each 9th grade student will take:</vt:lpstr>
      <vt:lpstr>CDAT 9:</vt:lpstr>
      <vt:lpstr>CDAT 9 Admissions process</vt:lpstr>
      <vt:lpstr>Final Review of Course Selections:</vt:lpstr>
      <vt:lpstr>Have questions or need help?</vt:lpstr>
      <vt:lpstr>The key to success?  INVOLVEMENT</vt:lpstr>
      <vt:lpstr>Advice to PARENTS:</vt:lpstr>
      <vt:lpstr>Lanier High School Registration Website:</vt:lpstr>
      <vt:lpstr>Thank you!</vt:lpstr>
    </vt:vector>
  </TitlesOfParts>
  <Company>Gwinnett County Public Schools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 to Lanier High School Rising 9th grade Parent Night</dc:title>
  <dc:creator>Stiltner, Mary</dc:creator>
  <cp:lastModifiedBy>Molly Stiltner</cp:lastModifiedBy>
  <cp:revision>225</cp:revision>
  <cp:lastPrinted>2020-11-20T17:55:23Z</cp:lastPrinted>
  <dcterms:created xsi:type="dcterms:W3CDTF">2015-02-04T17:07:26Z</dcterms:created>
  <dcterms:modified xsi:type="dcterms:W3CDTF">2023-12-08T13:19:03Z</dcterms:modified>
</cp:coreProperties>
</file>