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Roboto Slab"/>
      <p:regular r:id="rId15"/>
      <p:bold r:id="rId16"/>
    </p:embeddedFon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AF8B716-D135-4837-B07B-54321283D91F}">
  <a:tblStyle styleId="{2AF8B716-D135-4837-B07B-54321283D9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Slab-regular.fntdata"/><Relationship Id="rId14" Type="http://schemas.openxmlformats.org/officeDocument/2006/relationships/slide" Target="slides/slide8.xml"/><Relationship Id="rId17" Type="http://schemas.openxmlformats.org/officeDocument/2006/relationships/font" Target="fonts/Roboto-regular.fntdata"/><Relationship Id="rId16" Type="http://schemas.openxmlformats.org/officeDocument/2006/relationships/font" Target="fonts/RobotoSlab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29ff280c4_1_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829ff280c4_1_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the font size 18 or larger on this slide?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829ff280c4_1_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29ff280c4_1_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829ff280c4_1_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that the real side title?</a:t>
            </a:r>
            <a:endParaRPr/>
          </a:p>
        </p:txBody>
      </p:sp>
      <p:sp>
        <p:nvSpPr>
          <p:cNvPr id="103" name="Google Shape;103;g829ff280c4_1_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29ff280c4_1_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g829ff280c4_1_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 you guess in what order the content will be read ?</a:t>
            </a:r>
            <a:endParaRPr/>
          </a:p>
        </p:txBody>
      </p:sp>
      <p:sp>
        <p:nvSpPr>
          <p:cNvPr id="110" name="Google Shape;110;g829ff280c4_1_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829ff280c4_1_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829ff280c4_1_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 1 text- Blackboard Accessibility Help Site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 2 text- Amplify Series Workshops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829ff280c4_1_4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37bebc0f1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g837bebc0f1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ALT TEXT: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Title- </a:t>
            </a:r>
            <a:r>
              <a:rPr lang="en" sz="1050">
                <a:solidFill>
                  <a:srgbClr val="262626"/>
                </a:solidFill>
                <a:highlight>
                  <a:srgbClr val="FFFFFF"/>
                </a:highlight>
              </a:rPr>
              <a:t>Circle Graph showing the Ally score for uploaded documents.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Description- </a:t>
            </a:r>
            <a:r>
              <a:rPr lang="en" sz="1050">
                <a:solidFill>
                  <a:srgbClr val="262626"/>
                </a:solidFill>
                <a:highlight>
                  <a:srgbClr val="FFFFFF"/>
                </a:highlight>
              </a:rPr>
              <a:t>Graph shows that the Ally score is reported at 92%.</a:t>
            </a:r>
            <a:endParaRPr sz="1050">
              <a:solidFill>
                <a:srgbClr val="26262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26262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262626"/>
                </a:solidFill>
                <a:highlight>
                  <a:srgbClr val="FFFFFF"/>
                </a:highlight>
              </a:rPr>
              <a:t>Decorative Image use ALT=”” in the Title and Description</a:t>
            </a:r>
            <a:endParaRPr sz="1050">
              <a:solidFill>
                <a:srgbClr val="26262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837bebc0f1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29ff280c4_1_6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829ff280c4_1_6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/>
              <a:t>Sample Alternative Text: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Title: </a:t>
            </a:r>
            <a:r>
              <a:rPr b="0" i="0"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Clustered column chart comparing values of two Ally scores for two types of files.</a:t>
            </a:r>
            <a:endParaRPr b="0" i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Description: </a:t>
            </a:r>
            <a:r>
              <a:rPr lang="en" sz="1050">
                <a:solidFill>
                  <a:srgbClr val="262626"/>
                </a:solidFill>
                <a:highlight>
                  <a:srgbClr val="FFFFFF"/>
                </a:highlight>
              </a:rPr>
              <a:t>Chart indicates an increase in the Ally score for Google docs of approx 60% and for Google slides an increase of 55%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829ff280c4_1_6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829ff280c4_1_7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829ff280c4_1_7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Title: School Bell Schedule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Description: Day of the week, start time, end time. Monday start time 8:05 am, Monday end time 3:05 pm, Tuesday start time 8:05 am, Tuesday end time 3:05 ....etc.</a:t>
            </a:r>
            <a:endParaRPr/>
          </a:p>
        </p:txBody>
      </p:sp>
      <p:sp>
        <p:nvSpPr>
          <p:cNvPr id="143" name="Google Shape;143;g829ff280c4_1_7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27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1" name="Google Shape;61;p13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 sz="1100"/>
            </a:lvl1pPr>
            <a:lvl2pPr indent="0" lvl="1" marL="0" rtl="0" algn="r">
              <a:spcBef>
                <a:spcPts val="0"/>
              </a:spcBef>
              <a:buNone/>
              <a:defRPr sz="1100"/>
            </a:lvl2pPr>
            <a:lvl3pPr indent="0" lvl="2" marL="0" rtl="0" algn="r">
              <a:spcBef>
                <a:spcPts val="0"/>
              </a:spcBef>
              <a:buNone/>
              <a:defRPr sz="1100"/>
            </a:lvl3pPr>
            <a:lvl4pPr indent="0" lvl="3" marL="0" rtl="0" algn="r">
              <a:spcBef>
                <a:spcPts val="0"/>
              </a:spcBef>
              <a:buNone/>
              <a:defRPr sz="1100"/>
            </a:lvl4pPr>
            <a:lvl5pPr indent="0" lvl="4" marL="0" rtl="0" algn="r">
              <a:spcBef>
                <a:spcPts val="0"/>
              </a:spcBef>
              <a:buNone/>
              <a:defRPr sz="1100"/>
            </a:lvl5pPr>
            <a:lvl6pPr indent="0" lvl="5" marL="0" rtl="0" algn="r">
              <a:spcBef>
                <a:spcPts val="0"/>
              </a:spcBef>
              <a:buNone/>
              <a:defRPr sz="1100"/>
            </a:lvl6pPr>
            <a:lvl7pPr indent="0" lvl="6" marL="0" rtl="0" algn="r">
              <a:spcBef>
                <a:spcPts val="0"/>
              </a:spcBef>
              <a:buNone/>
              <a:defRPr sz="1100"/>
            </a:lvl7pPr>
            <a:lvl8pPr indent="0" lvl="7" marL="0" rtl="0" algn="r">
              <a:spcBef>
                <a:spcPts val="0"/>
              </a:spcBef>
              <a:buNone/>
              <a:defRPr sz="1100"/>
            </a:lvl8pPr>
            <a:lvl9pPr indent="0" lvl="8" marL="0" rtl="0" algn="r">
              <a:spcBef>
                <a:spcPts val="0"/>
              </a:spcBef>
              <a:buNone/>
              <a:defRPr sz="11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+ 1 Text">
  <p:cSld name="Two Content + 1 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628650" y="1369219"/>
            <a:ext cx="3886200" cy="27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67" name="Google Shape;67;p14"/>
          <p:cNvSpPr txBox="1"/>
          <p:nvPr>
            <p:ph idx="2" type="body"/>
          </p:nvPr>
        </p:nvSpPr>
        <p:spPr>
          <a:xfrm>
            <a:off x="4629150" y="1369219"/>
            <a:ext cx="3886200" cy="27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68" name="Google Shape;68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69" name="Google Shape;69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70" name="Google Shape;70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 sz="1100"/>
            </a:lvl1pPr>
            <a:lvl2pPr indent="0" lvl="1" marL="0" rtl="0" algn="r">
              <a:spcBef>
                <a:spcPts val="0"/>
              </a:spcBef>
              <a:buNone/>
              <a:defRPr sz="1100"/>
            </a:lvl2pPr>
            <a:lvl3pPr indent="0" lvl="2" marL="0" rtl="0" algn="r">
              <a:spcBef>
                <a:spcPts val="0"/>
              </a:spcBef>
              <a:buNone/>
              <a:defRPr sz="1100"/>
            </a:lvl3pPr>
            <a:lvl4pPr indent="0" lvl="3" marL="0" rtl="0" algn="r">
              <a:spcBef>
                <a:spcPts val="0"/>
              </a:spcBef>
              <a:buNone/>
              <a:defRPr sz="1100"/>
            </a:lvl4pPr>
            <a:lvl5pPr indent="0" lvl="4" marL="0" rtl="0" algn="r">
              <a:spcBef>
                <a:spcPts val="0"/>
              </a:spcBef>
              <a:buNone/>
              <a:defRPr sz="1100"/>
            </a:lvl5pPr>
            <a:lvl6pPr indent="0" lvl="5" marL="0" rtl="0" algn="r">
              <a:spcBef>
                <a:spcPts val="0"/>
              </a:spcBef>
              <a:buNone/>
              <a:defRPr sz="1100"/>
            </a:lvl6pPr>
            <a:lvl7pPr indent="0" lvl="6" marL="0" rtl="0" algn="r">
              <a:spcBef>
                <a:spcPts val="0"/>
              </a:spcBef>
              <a:buNone/>
              <a:defRPr sz="1100"/>
            </a:lvl7pPr>
            <a:lvl8pPr indent="0" lvl="7" marL="0" rtl="0" algn="r">
              <a:spcBef>
                <a:spcPts val="0"/>
              </a:spcBef>
              <a:buNone/>
              <a:defRPr sz="1100"/>
            </a:lvl8pPr>
            <a:lvl9pPr indent="0" lvl="8" marL="0" rtl="0" algn="r">
              <a:spcBef>
                <a:spcPts val="0"/>
              </a:spcBef>
              <a:buNone/>
              <a:defRPr sz="11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14"/>
          <p:cNvSpPr txBox="1"/>
          <p:nvPr>
            <p:ph idx="3" type="body"/>
          </p:nvPr>
        </p:nvSpPr>
        <p:spPr>
          <a:xfrm>
            <a:off x="2002631" y="4211241"/>
            <a:ext cx="5253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ctr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72" name="Google Shape;72;p14"/>
          <p:cNvSpPr txBox="1"/>
          <p:nvPr>
            <p:ph type="title"/>
          </p:nvPr>
        </p:nvSpPr>
        <p:spPr>
          <a:xfrm>
            <a:off x="508000" y="214475"/>
            <a:ext cx="7335000" cy="6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508000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Trebuchet MS"/>
              <a:buNone/>
              <a:defRPr sz="15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76" name="Google Shape;76;p15"/>
          <p:cNvSpPr txBox="1"/>
          <p:nvPr>
            <p:ph idx="2" type="body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rtl="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rtl="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indent="-228600" lvl="2" marL="1371600" rtl="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indent="-228600" lvl="3" marL="1828800" rtl="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indent="-228600" lvl="4" marL="2286000" rtl="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indent="-228600" lvl="5" marL="2743200" rtl="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indent="-228600" lvl="6" marL="3200400" rtl="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indent="-228600" lvl="7" marL="3657600" rtl="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indent="-228600" lvl="8" marL="4114800" rtl="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 sz="1100"/>
            </a:lvl1pPr>
            <a:lvl2pPr indent="0" lvl="1" marL="0" rtl="0" algn="r">
              <a:spcBef>
                <a:spcPts val="0"/>
              </a:spcBef>
              <a:buNone/>
              <a:defRPr sz="1100"/>
            </a:lvl2pPr>
            <a:lvl3pPr indent="0" lvl="2" marL="0" rtl="0" algn="r">
              <a:spcBef>
                <a:spcPts val="0"/>
              </a:spcBef>
              <a:buNone/>
              <a:defRPr sz="1100"/>
            </a:lvl3pPr>
            <a:lvl4pPr indent="0" lvl="3" marL="0" rtl="0" algn="r">
              <a:spcBef>
                <a:spcPts val="0"/>
              </a:spcBef>
              <a:buNone/>
              <a:defRPr sz="1100"/>
            </a:lvl4pPr>
            <a:lvl5pPr indent="0" lvl="4" marL="0" rtl="0" algn="r">
              <a:spcBef>
                <a:spcPts val="0"/>
              </a:spcBef>
              <a:buNone/>
              <a:defRPr sz="1100"/>
            </a:lvl5pPr>
            <a:lvl6pPr indent="0" lvl="5" marL="0" rtl="0" algn="r">
              <a:spcBef>
                <a:spcPts val="0"/>
              </a:spcBef>
              <a:buNone/>
              <a:defRPr sz="1100"/>
            </a:lvl6pPr>
            <a:lvl7pPr indent="0" lvl="6" marL="0" rtl="0" algn="r">
              <a:spcBef>
                <a:spcPts val="0"/>
              </a:spcBef>
              <a:buNone/>
              <a:defRPr sz="1100"/>
            </a:lvl7pPr>
            <a:lvl8pPr indent="0" lvl="7" marL="0" rtl="0" algn="r">
              <a:spcBef>
                <a:spcPts val="0"/>
              </a:spcBef>
              <a:buNone/>
              <a:defRPr sz="1100"/>
            </a:lvl8pPr>
            <a:lvl9pPr indent="0" lvl="8" marL="0" rtl="0" algn="r">
              <a:spcBef>
                <a:spcPts val="0"/>
              </a:spcBef>
              <a:buNone/>
              <a:defRPr sz="11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83" name="Google Shape;83;p16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 algn="l">
              <a:spcBef>
                <a:spcPts val="8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 algn="l">
              <a:spcBef>
                <a:spcPts val="80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 algn="l">
              <a:spcBef>
                <a:spcPts val="80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86" name="Google Shape;86;p1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 sz="1100"/>
            </a:lvl1pPr>
            <a:lvl2pPr indent="0" lvl="1" marL="0" rtl="0" algn="r">
              <a:spcBef>
                <a:spcPts val="0"/>
              </a:spcBef>
              <a:buNone/>
              <a:defRPr sz="1100"/>
            </a:lvl2pPr>
            <a:lvl3pPr indent="0" lvl="2" marL="0" rtl="0" algn="r">
              <a:spcBef>
                <a:spcPts val="0"/>
              </a:spcBef>
              <a:buNone/>
              <a:defRPr sz="1100"/>
            </a:lvl3pPr>
            <a:lvl4pPr indent="0" lvl="3" marL="0" rtl="0" algn="r">
              <a:spcBef>
                <a:spcPts val="0"/>
              </a:spcBef>
              <a:buNone/>
              <a:defRPr sz="1100"/>
            </a:lvl4pPr>
            <a:lvl5pPr indent="0" lvl="4" marL="0" rtl="0" algn="r">
              <a:spcBef>
                <a:spcPts val="0"/>
              </a:spcBef>
              <a:buNone/>
              <a:defRPr sz="1100"/>
            </a:lvl5pPr>
            <a:lvl6pPr indent="0" lvl="5" marL="0" rtl="0" algn="r">
              <a:spcBef>
                <a:spcPts val="0"/>
              </a:spcBef>
              <a:buNone/>
              <a:defRPr sz="1100"/>
            </a:lvl6pPr>
            <a:lvl7pPr indent="0" lvl="6" marL="0" rtl="0" algn="r">
              <a:spcBef>
                <a:spcPts val="0"/>
              </a:spcBef>
              <a:buNone/>
              <a:defRPr sz="1100"/>
            </a:lvl7pPr>
            <a:lvl8pPr indent="0" lvl="7" marL="0" rtl="0" algn="r">
              <a:spcBef>
                <a:spcPts val="0"/>
              </a:spcBef>
              <a:buNone/>
              <a:defRPr sz="1100"/>
            </a:lvl8pPr>
            <a:lvl9pPr indent="0" lvl="8" marL="0" rtl="0" algn="r">
              <a:spcBef>
                <a:spcPts val="0"/>
              </a:spcBef>
              <a:buNone/>
              <a:defRPr sz="11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rgbClr val="CFE2F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help.blackboard.com/Accessibility" TargetMode="External"/><Relationship Id="rId4" Type="http://schemas.openxmlformats.org/officeDocument/2006/relationships/hyperlink" Target="https://cerc.blackboard.com/Page/119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Amplify </a:t>
            </a:r>
            <a:r>
              <a:rPr lang="en" sz="3600"/>
              <a:t>Your Ally Score</a:t>
            </a:r>
            <a:endParaRPr sz="3600"/>
          </a:p>
        </p:txBody>
      </p:sp>
      <p:sp>
        <p:nvSpPr>
          <p:cNvPr id="92" name="Google Shape;92;p17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Slides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87900" y="404300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Choose or Create an Accessible Slide Design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54000" lvl="0" marL="2540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Initiate Grackle (if available)</a:t>
            </a:r>
            <a:endParaRPr sz="1000"/>
          </a:p>
          <a:p>
            <a:pPr indent="-254000" lvl="0" marL="254000" rtl="0" algn="l">
              <a:spcBef>
                <a:spcPts val="160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Use Pre-formatted Layouts.</a:t>
            </a:r>
            <a:endParaRPr sz="1000"/>
          </a:p>
          <a:p>
            <a:pPr indent="-254000" lvl="0" marL="254000" rtl="0" algn="l">
              <a:spcBef>
                <a:spcPts val="160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Adjust the Master colors (Color Contrast)</a:t>
            </a:r>
            <a:endParaRPr sz="1000"/>
          </a:p>
          <a:p>
            <a:pPr indent="-254000" lvl="0" marL="254000" rtl="0" algn="l">
              <a:spcBef>
                <a:spcPts val="1600"/>
              </a:spcBef>
              <a:spcAft>
                <a:spcPts val="1600"/>
              </a:spcAft>
              <a:buSzPts val="1000"/>
              <a:buChar char="●"/>
            </a:pPr>
            <a:r>
              <a:rPr lang="en" sz="1000"/>
              <a:t>Use a larger font sizes </a:t>
            </a:r>
            <a:br>
              <a:rPr lang="en" sz="1000"/>
            </a:br>
            <a:r>
              <a:rPr lang="en" sz="1000"/>
              <a:t>(18pt or larger)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66700" lvl="0" marL="2159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"/>
              <a:t>Using the Built-in Layout </a:t>
            </a:r>
            <a:endParaRPr/>
          </a:p>
          <a:p>
            <a:pPr indent="-266700" lvl="0" marL="215900" rtl="0" algn="l">
              <a:spcBef>
                <a:spcPts val="8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"/>
              <a:t>Each Slide Title should be Unique</a:t>
            </a:r>
            <a:endParaRPr/>
          </a:p>
          <a:p>
            <a:pPr indent="-266700" lvl="0" marL="215900" rtl="0" algn="l">
              <a:spcBef>
                <a:spcPts val="8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"/>
              <a:t>Verify Slide Titles have been added 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NOTE: It is suggested that additional text</a:t>
            </a:r>
            <a:r>
              <a:rPr lang="en"/>
              <a:t> boxes, outside of those in pre-built layouts, should not be used as they require alternative text to be added. </a:t>
            </a:r>
            <a:endParaRPr/>
          </a:p>
        </p:txBody>
      </p:sp>
      <p:sp>
        <p:nvSpPr>
          <p:cNvPr id="106" name="Google Shape;106;p19"/>
          <p:cNvSpPr txBox="1"/>
          <p:nvPr/>
        </p:nvSpPr>
        <p:spPr>
          <a:xfrm>
            <a:off x="4968925" y="120875"/>
            <a:ext cx="4055700" cy="8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Slide Titles &amp; Layout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628650" y="1369219"/>
            <a:ext cx="3886200" cy="2704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1" marL="342900" rtl="0" algn="l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" sz="1100">
                <a:solidFill>
                  <a:schemeClr val="lt1"/>
                </a:solidFill>
              </a:rPr>
              <a:t>This text is </a:t>
            </a:r>
            <a:r>
              <a:rPr lang="en">
                <a:solidFill>
                  <a:schemeClr val="lt1"/>
                </a:solidFill>
              </a:rPr>
              <a:t>to be read 2nd. </a:t>
            </a:r>
            <a:endParaRPr sz="1100">
              <a:solidFill>
                <a:schemeClr val="lt1"/>
              </a:solidFill>
            </a:endParaRPr>
          </a:p>
        </p:txBody>
      </p:sp>
      <p:sp>
        <p:nvSpPr>
          <p:cNvPr id="113" name="Google Shape;113;p20"/>
          <p:cNvSpPr txBox="1"/>
          <p:nvPr>
            <p:ph type="title"/>
          </p:nvPr>
        </p:nvSpPr>
        <p:spPr>
          <a:xfrm>
            <a:off x="508000" y="214475"/>
            <a:ext cx="7335000" cy="6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Reading Order (1)</a:t>
            </a:r>
            <a:endParaRPr/>
          </a:p>
        </p:txBody>
      </p:sp>
      <p:sp>
        <p:nvSpPr>
          <p:cNvPr id="114" name="Google Shape;114;p20"/>
          <p:cNvSpPr txBox="1"/>
          <p:nvPr>
            <p:ph idx="2" type="body"/>
          </p:nvPr>
        </p:nvSpPr>
        <p:spPr>
          <a:xfrm>
            <a:off x="4629150" y="1369219"/>
            <a:ext cx="3886200" cy="2704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1" marL="342900" rtl="0" algn="l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">
                <a:solidFill>
                  <a:schemeClr val="lt1"/>
                </a:solidFill>
              </a:rPr>
              <a:t>This test is to be read 3rd.</a:t>
            </a:r>
            <a:endParaRPr sz="1100">
              <a:solidFill>
                <a:schemeClr val="lt1"/>
              </a:solidFill>
            </a:endParaRPr>
          </a:p>
        </p:txBody>
      </p:sp>
      <p:sp>
        <p:nvSpPr>
          <p:cNvPr id="115" name="Google Shape;115;p20"/>
          <p:cNvSpPr txBox="1"/>
          <p:nvPr>
            <p:ph idx="3" type="body"/>
          </p:nvPr>
        </p:nvSpPr>
        <p:spPr>
          <a:xfrm>
            <a:off x="1740824" y="4195850"/>
            <a:ext cx="6174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Use the “Arrange Menu” and either Send Backward or Forward to change reading Order (4)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Links and Lists</a:t>
            </a:r>
            <a:endParaRPr/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https://help.blackboard.com/Accessibility</a:t>
            </a:r>
            <a:endParaRPr sz="1800"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4"/>
              </a:rPr>
              <a:t>https://cerc.blackboard.com/Page/119</a:t>
            </a:r>
            <a:endParaRPr sz="1800"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3" name="Google Shape;123;p21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Steps </a:t>
            </a:r>
            <a:r>
              <a:rPr lang="en" sz="1800"/>
              <a:t>to create a link</a:t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Click on the URL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Select the EDIT (Pencil) Icon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Modify the Link Text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Click on the “Apply” button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Images</a:t>
            </a:r>
            <a:endParaRPr/>
          </a:p>
        </p:txBody>
      </p:sp>
      <p:sp>
        <p:nvSpPr>
          <p:cNvPr id="130" name="Google Shape;130;p22"/>
          <p:cNvSpPr txBox="1"/>
          <p:nvPr>
            <p:ph idx="1" type="body"/>
          </p:nvPr>
        </p:nvSpPr>
        <p:spPr>
          <a:xfrm>
            <a:off x="387900" y="1489825"/>
            <a:ext cx="64476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Require Alternative Text</a:t>
            </a:r>
            <a:endParaRPr sz="1800"/>
          </a:p>
          <a:p>
            <a:pPr indent="0" lvl="0" marL="45720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Mark Decorative Images - </a:t>
            </a:r>
            <a:r>
              <a:rPr lang="en" sz="1800"/>
              <a:t>Alternative Text (Alt=””)</a:t>
            </a:r>
            <a:endParaRPr sz="1800"/>
          </a:p>
          <a:p>
            <a:pPr indent="0" lvl="0" marL="45720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31" name="Google Shape;13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1021" y="1573833"/>
            <a:ext cx="2350775" cy="25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/>
          <p:nvPr>
            <p:ph type="title"/>
          </p:nvPr>
        </p:nvSpPr>
        <p:spPr>
          <a:xfrm>
            <a:off x="265500" y="1209075"/>
            <a:ext cx="4045200" cy="571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Charts</a:t>
            </a:r>
            <a:endParaRPr/>
          </a:p>
        </p:txBody>
      </p:sp>
      <p:sp>
        <p:nvSpPr>
          <p:cNvPr id="138" name="Google Shape;138;p23"/>
          <p:cNvSpPr txBox="1"/>
          <p:nvPr>
            <p:ph idx="1" type="subTitle"/>
          </p:nvPr>
        </p:nvSpPr>
        <p:spPr>
          <a:xfrm>
            <a:off x="356525" y="1865725"/>
            <a:ext cx="4215600" cy="274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Review Format Options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Check Color Contrast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Modify using Recolor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Add  Alternative Text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Enter most important info first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Consider including chart type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Be as concise as possible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139" name="Google Shape;13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00200" y="1199825"/>
            <a:ext cx="3976701" cy="2743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Tables</a:t>
            </a:r>
            <a:endParaRPr/>
          </a:p>
        </p:txBody>
      </p:sp>
      <p:sp>
        <p:nvSpPr>
          <p:cNvPr id="146" name="Google Shape;146;p24"/>
          <p:cNvSpPr txBox="1"/>
          <p:nvPr>
            <p:ph idx="1" type="body"/>
          </p:nvPr>
        </p:nvSpPr>
        <p:spPr>
          <a:xfrm>
            <a:off x="387900" y="1317025"/>
            <a:ext cx="4569300" cy="28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/>
              <a:t>Check </a:t>
            </a:r>
            <a:r>
              <a:rPr lang="en">
                <a:solidFill>
                  <a:schemeClr val="dk1"/>
                </a:solidFill>
              </a:rPr>
              <a:t>Color Contrast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>
                <a:solidFill>
                  <a:schemeClr val="dk1"/>
                </a:solidFill>
              </a:rPr>
              <a:t>Use simple table structure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>
                <a:solidFill>
                  <a:schemeClr val="dk1"/>
                </a:solidFill>
              </a:rPr>
              <a:t>Add Alternative Text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>
                <a:solidFill>
                  <a:schemeClr val="dk1"/>
                </a:solidFill>
              </a:rPr>
              <a:t>Tables should not contain 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solidFill>
                  <a:schemeClr val="dk1"/>
                </a:solidFill>
              </a:rPr>
              <a:t>split cells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solidFill>
                  <a:schemeClr val="dk1"/>
                </a:solidFill>
              </a:rPr>
              <a:t>merged cells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>
                <a:solidFill>
                  <a:schemeClr val="dk1"/>
                </a:solidFill>
              </a:rPr>
              <a:t>nested tables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</a:pPr>
            <a:r>
              <a:rPr lang="en"/>
              <a:t>Consider using alternative methods/programs to specify column/row header information.</a:t>
            </a:r>
            <a:endParaRPr/>
          </a:p>
        </p:txBody>
      </p:sp>
      <p:graphicFrame>
        <p:nvGraphicFramePr>
          <p:cNvPr id="147" name="Google Shape;147;p24"/>
          <p:cNvGraphicFramePr/>
          <p:nvPr/>
        </p:nvGraphicFramePr>
        <p:xfrm>
          <a:off x="4704550" y="1516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{2AF8B716-D135-4837-B07B-54321283D91F}</a:tableStyleId>
              </a:tblPr>
              <a:tblGrid>
                <a:gridCol w="1390300"/>
                <a:gridCol w="1390300"/>
                <a:gridCol w="1390300"/>
              </a:tblGrid>
              <a:tr h="41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Day of the Week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Start Time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FFFFFF"/>
                          </a:solidFill>
                        </a:rPr>
                        <a:t>End Time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8:05 AM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3:05 PM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8:05 AM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3:05 PM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10:05 AM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3:05 PM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8:05 AM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3:05 PM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1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8:05 AM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FFFFFF"/>
                          </a:solidFill>
                        </a:rPr>
                        <a:t>2:05 PM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