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5"/>
    <p:sldMasterId id="2147483662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</p:sldIdLst>
  <p:sldSz cy="6858000" cx="12192000"/>
  <p:notesSz cx="6858000" cy="9144000"/>
  <p:embeddedFontLst>
    <p:embeddedFont>
      <p:font typeface="Mountains of Christmas"/>
      <p:regular r:id="rId43"/>
      <p:bold r:id="rId44"/>
    </p:embeddedFont>
    <p:embeddedFont>
      <p:font typeface="Roboto"/>
      <p:regular r:id="rId45"/>
      <p:bold r:id="rId46"/>
      <p:italic r:id="rId47"/>
      <p:boldItalic r:id="rId48"/>
    </p:embeddedFont>
    <p:embeddedFont>
      <p:font typeface="Proxima Nova"/>
      <p:regular r:id="rId49"/>
      <p:bold r:id="rId50"/>
      <p:italic r:id="rId51"/>
      <p:boldItalic r:id="rId52"/>
    </p:embeddedFont>
    <p:embeddedFont>
      <p:font typeface="Candara"/>
      <p:regular r:id="rId53"/>
      <p:bold r:id="rId54"/>
      <p:italic r:id="rId55"/>
      <p:boldItalic r:id="rId56"/>
    </p:embeddedFont>
    <p:embeddedFont>
      <p:font typeface="Lexend"/>
      <p:regular r:id="rId57"/>
      <p:bold r:id="rId5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72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F75C79C-3CA7-4EC4-A10D-78080969202A}">
  <a:tblStyle styleId="{AF75C79C-3CA7-4EC4-A10D-78080969202A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72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font" Target="fonts/MountainsofChristmas-bold.fntdata"/><Relationship Id="rId43" Type="http://schemas.openxmlformats.org/officeDocument/2006/relationships/font" Target="fonts/MountainsofChristmas-regular.fntdata"/><Relationship Id="rId46" Type="http://schemas.openxmlformats.org/officeDocument/2006/relationships/font" Target="fonts/Roboto-bold.fntdata"/><Relationship Id="rId45" Type="http://schemas.openxmlformats.org/officeDocument/2006/relationships/font" Target="fonts/Roboto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font" Target="fonts/Roboto-boldItalic.fntdata"/><Relationship Id="rId47" Type="http://schemas.openxmlformats.org/officeDocument/2006/relationships/font" Target="fonts/Roboto-italic.fntdata"/><Relationship Id="rId49" Type="http://schemas.openxmlformats.org/officeDocument/2006/relationships/font" Target="fonts/ProximaNova-regular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font" Target="fonts/ProximaNova-italic.fntdata"/><Relationship Id="rId50" Type="http://schemas.openxmlformats.org/officeDocument/2006/relationships/font" Target="fonts/ProximaNova-bold.fntdata"/><Relationship Id="rId53" Type="http://schemas.openxmlformats.org/officeDocument/2006/relationships/font" Target="fonts/Candara-regular.fntdata"/><Relationship Id="rId52" Type="http://schemas.openxmlformats.org/officeDocument/2006/relationships/font" Target="fonts/ProximaNova-boldItalic.fntdata"/><Relationship Id="rId11" Type="http://schemas.openxmlformats.org/officeDocument/2006/relationships/slide" Target="slides/slide4.xml"/><Relationship Id="rId55" Type="http://schemas.openxmlformats.org/officeDocument/2006/relationships/font" Target="fonts/Candara-italic.fntdata"/><Relationship Id="rId10" Type="http://schemas.openxmlformats.org/officeDocument/2006/relationships/slide" Target="slides/slide3.xml"/><Relationship Id="rId54" Type="http://schemas.openxmlformats.org/officeDocument/2006/relationships/font" Target="fonts/Candara-bold.fntdata"/><Relationship Id="rId13" Type="http://schemas.openxmlformats.org/officeDocument/2006/relationships/slide" Target="slides/slide6.xml"/><Relationship Id="rId57" Type="http://schemas.openxmlformats.org/officeDocument/2006/relationships/font" Target="fonts/Lexend-regular.fntdata"/><Relationship Id="rId12" Type="http://schemas.openxmlformats.org/officeDocument/2006/relationships/slide" Target="slides/slide5.xml"/><Relationship Id="rId56" Type="http://schemas.openxmlformats.org/officeDocument/2006/relationships/font" Target="fonts/Candara-boldItalic.fntdata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8" Type="http://schemas.openxmlformats.org/officeDocument/2006/relationships/font" Target="fonts/Lexend-bold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06d0d7a241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06d0d7a24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07a0abd7da_5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07a0abd7da_5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074e4ce321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074e4ce321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05dcada76f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05dcada76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05dc777f5f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05dc777f5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05dc777f5f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305dc777f5f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05dc777f5f_0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05dc777f5f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05dc777f5f_0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05dc777f5f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05dc777f5f_0_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305dc777f5f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05dc777f5f_0_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305dc777f5f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05dc777f5f_0_5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05dc777f5f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05dc777f5f_0_6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305dc777f5f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07a0abd7da_5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307a0abd7da_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05dc777f5f_0_7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305dc777f5f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2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0" name="Google Shape;70;p12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2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2" name="Google Shape;72;p12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1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3"/>
          <p:cNvSpPr/>
          <p:nvPr>
            <p:ph idx="2" type="pic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13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0" name="Google Shape;80;p1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4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1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5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" name="Google Shape;92;p1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idx="1" type="body"/>
          </p:nvPr>
        </p:nvSpPr>
        <p:spPr>
          <a:xfrm>
            <a:off x="960000" y="1407800"/>
            <a:ext cx="10272000" cy="46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Char char="●"/>
              <a:defRPr sz="1600">
                <a:solidFill>
                  <a:srgbClr val="434343"/>
                </a:solidFill>
              </a:defRPr>
            </a:lvl1pPr>
            <a:lvl2pPr indent="-349250" lvl="1" marL="9144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434343"/>
              </a:buClr>
              <a:buSzPts val="1900"/>
              <a:buChar char="○"/>
              <a:defRPr>
                <a:solidFill>
                  <a:srgbClr val="434343"/>
                </a:solidFill>
              </a:defRPr>
            </a:lvl2pPr>
            <a:lvl3pPr indent="-349250" lvl="2" marL="1371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434343"/>
              </a:buClr>
              <a:buSzPts val="1900"/>
              <a:buChar char="■"/>
              <a:defRPr>
                <a:solidFill>
                  <a:srgbClr val="434343"/>
                </a:solidFill>
              </a:defRPr>
            </a:lvl3pPr>
            <a:lvl4pPr indent="-34925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434343"/>
              </a:buClr>
              <a:buSzPts val="1900"/>
              <a:buChar char="●"/>
              <a:defRPr>
                <a:solidFill>
                  <a:srgbClr val="434343"/>
                </a:solidFill>
              </a:defRPr>
            </a:lvl4pPr>
            <a:lvl5pPr indent="-349250" lvl="4" marL="22860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434343"/>
              </a:buClr>
              <a:buSzPts val="1900"/>
              <a:buChar char="○"/>
              <a:defRPr>
                <a:solidFill>
                  <a:srgbClr val="434343"/>
                </a:solidFill>
              </a:defRPr>
            </a:lvl5pPr>
            <a:lvl6pPr indent="-349250" lvl="5" marL="27432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434343"/>
              </a:buClr>
              <a:buSzPts val="1900"/>
              <a:buChar char="■"/>
              <a:defRPr>
                <a:solidFill>
                  <a:srgbClr val="434343"/>
                </a:solidFill>
              </a:defRPr>
            </a:lvl6pPr>
            <a:lvl7pPr indent="-349250" lvl="6" marL="32004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434343"/>
              </a:buClr>
              <a:buSzPts val="1900"/>
              <a:buChar char="●"/>
              <a:defRPr>
                <a:solidFill>
                  <a:srgbClr val="434343"/>
                </a:solidFill>
              </a:defRPr>
            </a:lvl7pPr>
            <a:lvl8pPr indent="-349250" lvl="7" marL="3657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434343"/>
              </a:buClr>
              <a:buSzPts val="1900"/>
              <a:buChar char="○"/>
              <a:defRPr>
                <a:solidFill>
                  <a:srgbClr val="434343"/>
                </a:solidFill>
              </a:defRPr>
            </a:lvl8pPr>
            <a:lvl9pPr indent="-349250" lvl="8" marL="4114800" algn="l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Clr>
                <a:srgbClr val="434343"/>
              </a:buClr>
              <a:buSzPts val="19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19" name="Google Shape;19;p3"/>
          <p:cNvSpPr txBox="1"/>
          <p:nvPr>
            <p:ph type="ctrTitle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Century Gothic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7"/>
          <p:cNvSpPr txBox="1"/>
          <p:nvPr>
            <p:ph idx="1" type="body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9" name="Google Shape;39;p7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0" name="Google Shape;40;p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8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8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9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3" name="Google Shape;53;p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1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4" name="Google Shape;64;p1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2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2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11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" name="Google Shape;23;p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24.png"/><Relationship Id="rId6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jpg"/><Relationship Id="rId4" Type="http://schemas.openxmlformats.org/officeDocument/2006/relationships/image" Target="../media/image1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www.youtube.com/watch?v=oY4x3euBDeI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8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7.jpg"/><Relationship Id="rId4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Relationship Id="rId4" Type="http://schemas.openxmlformats.org/officeDocument/2006/relationships/hyperlink" Target="http://www.progressive-charlestown.com/2019/07/bad-grades-on-environment-for-general.html" TargetMode="External"/><Relationship Id="rId5" Type="http://schemas.openxmlformats.org/officeDocument/2006/relationships/hyperlink" Target="https://creativecommons.org/licenses/by-sa/3.0/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collegereadiness.collegeboard.org/" TargetMode="External"/><Relationship Id="rId4" Type="http://schemas.openxmlformats.org/officeDocument/2006/relationships/hyperlink" Target="https://collegereadiness.collegeboard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EE599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range maple leaves on the ground" id="100" name="Google Shape;100;p16"/>
          <p:cNvPicPr preferRelativeResize="0"/>
          <p:nvPr/>
        </p:nvPicPr>
        <p:blipFill rotWithShape="1">
          <a:blip r:embed="rId3">
            <a:alphaModFix amt="50000"/>
          </a:blip>
          <a:srcRect b="0" l="0" r="0" t="20213"/>
          <a:stretch/>
        </p:blipFill>
        <p:spPr>
          <a:xfrm>
            <a:off x="0" y="-218659"/>
            <a:ext cx="1219198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6"/>
          <p:cNvSpPr txBox="1"/>
          <p:nvPr>
            <p:ph type="ctrTitle"/>
          </p:nvPr>
        </p:nvSpPr>
        <p:spPr>
          <a:xfrm>
            <a:off x="1524000" y="1122362"/>
            <a:ext cx="9144000" cy="17268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Font typeface="Calibri"/>
              <a:buNone/>
            </a:pPr>
            <a:r>
              <a:rPr lang="en-US">
                <a:solidFill>
                  <a:schemeClr val="accent4"/>
                </a:solidFill>
              </a:rPr>
              <a:t>SOPHOMORE PARENT INFORMATION NIGHT</a:t>
            </a:r>
            <a:endParaRPr/>
          </a:p>
        </p:txBody>
      </p:sp>
      <p:sp>
        <p:nvSpPr>
          <p:cNvPr id="102" name="Google Shape;102;p16"/>
          <p:cNvSpPr txBox="1"/>
          <p:nvPr>
            <p:ph idx="1" type="subTitle"/>
          </p:nvPr>
        </p:nvSpPr>
        <p:spPr>
          <a:xfrm>
            <a:off x="1524000" y="3429000"/>
            <a:ext cx="9144000" cy="1828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CAAC"/>
              </a:buClr>
              <a:buSzPts val="2800"/>
              <a:buNone/>
            </a:pPr>
            <a:r>
              <a:rPr b="1" lang="en-US" sz="2800">
                <a:solidFill>
                  <a:srgbClr val="F7CAAC"/>
                </a:solidFill>
              </a:rPr>
              <a:t>DULUTH COUNSELING TEAM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CAAC"/>
              </a:buClr>
              <a:buSzPts val="2800"/>
              <a:buNone/>
            </a:pPr>
            <a:r>
              <a:rPr b="1" lang="en-US" sz="2800">
                <a:solidFill>
                  <a:srgbClr val="F7CAAC"/>
                </a:solidFill>
              </a:rPr>
              <a:t>MAXWELL HIGH SCHOOL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CAAC"/>
              </a:buClr>
              <a:buSzPts val="2800"/>
              <a:buNone/>
            </a:pPr>
            <a:r>
              <a:rPr b="1" lang="en-US" sz="2800">
                <a:solidFill>
                  <a:srgbClr val="F7CAAC"/>
                </a:solidFill>
              </a:rPr>
              <a:t>GWINNETT TECH COLLEGE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10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10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10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10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ABAB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25"/>
          <p:cNvSpPr/>
          <p:nvPr/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98856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25"/>
          <p:cNvSpPr/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cap="flat" cmpd="thinThick" w="174625">
            <a:solidFill>
              <a:srgbClr val="2626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79"/>
              <a:buFont typeface="Calibri"/>
              <a:buNone/>
            </a:pPr>
            <a:r>
              <a:rPr lang="en-US" sz="1979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Official SAT Practice for Free</a:t>
            </a:r>
            <a:br>
              <a:rPr lang="en-US" sz="1979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79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</a:t>
            </a:r>
            <a:r>
              <a:rPr lang="en-US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Khan Academy</a:t>
            </a:r>
            <a:endParaRPr/>
          </a:p>
        </p:txBody>
      </p:sp>
      <p:pic>
        <p:nvPicPr>
          <p:cNvPr id="184" name="Google Shape;184;p2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43951" y="1213101"/>
            <a:ext cx="6900900" cy="48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5"/>
          <p:cNvSpPr txBox="1"/>
          <p:nvPr/>
        </p:nvSpPr>
        <p:spPr>
          <a:xfrm>
            <a:off x="5171342" y="6106120"/>
            <a:ext cx="339163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https://www.khanacademy.org</a:t>
            </a:r>
            <a:endParaRPr/>
          </a:p>
        </p:txBody>
      </p:sp>
      <p:sp>
        <p:nvSpPr>
          <p:cNvPr id="186" name="Google Shape;186;p25"/>
          <p:cNvSpPr txBox="1"/>
          <p:nvPr/>
        </p:nvSpPr>
        <p:spPr>
          <a:xfrm>
            <a:off x="4368802" y="505207"/>
            <a:ext cx="473775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PRACTICE MATERIAL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1EFD8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6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6"/>
          <p:cNvSpPr txBox="1"/>
          <p:nvPr>
            <p:ph type="title"/>
          </p:nvPr>
        </p:nvSpPr>
        <p:spPr>
          <a:xfrm>
            <a:off x="640080" y="325369"/>
            <a:ext cx="4368602" cy="195684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alibri"/>
              <a:buNone/>
            </a:pPr>
            <a:r>
              <a:rPr lang="en-US" sz="4200"/>
              <a:t>Sophomore Core Curriculum Lesson </a:t>
            </a:r>
            <a:endParaRPr/>
          </a:p>
        </p:txBody>
      </p:sp>
      <p:sp>
        <p:nvSpPr>
          <p:cNvPr id="193" name="Google Shape;193;p26"/>
          <p:cNvSpPr/>
          <p:nvPr/>
        </p:nvSpPr>
        <p:spPr>
          <a:xfrm>
            <a:off x="640080" y="2586994"/>
            <a:ext cx="3474720" cy="18288"/>
          </a:xfrm>
          <a:custGeom>
            <a:rect b="b" l="l" r="r" t="t"/>
            <a:pathLst>
              <a:path extrusionOk="0" fill="none" h="18288" w="347472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extrusionOk="0" h="18288" w="347472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26"/>
          <p:cNvSpPr txBox="1"/>
          <p:nvPr>
            <p:ph idx="1" type="body"/>
          </p:nvPr>
        </p:nvSpPr>
        <p:spPr>
          <a:xfrm>
            <a:off x="640075" y="2872900"/>
            <a:ext cx="4243500" cy="38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7651" lvl="0" marL="2286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58"/>
              <a:buChar char="•"/>
            </a:pPr>
            <a:r>
              <a:rPr lang="en-US" sz="2357"/>
              <a:t>Review Individual Graduate Plan</a:t>
            </a:r>
            <a:endParaRPr sz="3190"/>
          </a:p>
          <a:p>
            <a:pPr indent="-10795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58"/>
              <a:buNone/>
            </a:pPr>
            <a:r>
              <a:t/>
            </a:r>
            <a:endParaRPr sz="2357"/>
          </a:p>
          <a:p>
            <a:pPr indent="-257651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58"/>
              <a:buChar char="•"/>
            </a:pPr>
            <a:r>
              <a:rPr lang="en-US" sz="2357"/>
              <a:t>Complete Career Assessment</a:t>
            </a:r>
            <a:endParaRPr sz="3190"/>
          </a:p>
          <a:p>
            <a:pPr indent="-10795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58"/>
              <a:buNone/>
            </a:pPr>
            <a:r>
              <a:t/>
            </a:r>
            <a:endParaRPr sz="2357"/>
          </a:p>
          <a:p>
            <a:pPr indent="-257651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58"/>
              <a:buChar char="•"/>
            </a:pPr>
            <a:r>
              <a:rPr lang="en-US" sz="2357"/>
              <a:t>Discuss Dual Enrollment – Spring 2025</a:t>
            </a:r>
            <a:endParaRPr sz="2357"/>
          </a:p>
          <a:p>
            <a:pPr indent="-257651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2358"/>
              <a:buChar char="•"/>
            </a:pPr>
            <a:r>
              <a:rPr lang="en-US" sz="2357"/>
              <a:t>Maxwell / Grayson            </a:t>
            </a:r>
            <a:endParaRPr sz="2357"/>
          </a:p>
          <a:p>
            <a:pPr indent="12065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58"/>
              <a:buNone/>
            </a:pPr>
            <a:r>
              <a:t/>
            </a:r>
            <a:endParaRPr sz="2357"/>
          </a:p>
          <a:p>
            <a:pPr indent="-257651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58"/>
              <a:buChar char="•"/>
            </a:pPr>
            <a:r>
              <a:rPr lang="en-US" sz="2357"/>
              <a:t>Review PSAT Score Analysis- December Advisement</a:t>
            </a:r>
            <a:endParaRPr sz="3190"/>
          </a:p>
          <a:p>
            <a:pPr indent="12065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58"/>
              <a:buNone/>
            </a:pPr>
            <a:r>
              <a:t/>
            </a:r>
            <a:endParaRPr sz="2357"/>
          </a:p>
        </p:txBody>
      </p:sp>
      <p:pic>
        <p:nvPicPr>
          <p:cNvPr descr="Stack of hardcover books without spine titles" id="195" name="Google Shape;195;p26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32015" r="1283" t="0"/>
          <a:stretch/>
        </p:blipFill>
        <p:spPr>
          <a:xfrm>
            <a:off x="5311702" y="10"/>
            <a:ext cx="6878775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 </a:t>
            </a:r>
            <a:r>
              <a:rPr b="1" lang="en-US" sz="3466"/>
              <a:t>BRIDGE BILL LESSON:</a:t>
            </a:r>
            <a:r>
              <a:rPr lang="en-US" sz="3466"/>
              <a:t> </a:t>
            </a:r>
            <a:r>
              <a:rPr b="1" lang="en-US" sz="3666"/>
              <a:t>Building  A Solid  Foundation</a:t>
            </a:r>
            <a:r>
              <a:rPr b="1" lang="en-US" sz="3866"/>
              <a:t> </a:t>
            </a:r>
            <a:endParaRPr sz="3466"/>
          </a:p>
        </p:txBody>
      </p:sp>
      <p:sp>
        <p:nvSpPr>
          <p:cNvPr id="201" name="Google Shape;201;p27"/>
          <p:cNvSpPr txBox="1"/>
          <p:nvPr>
            <p:ph idx="1" type="body"/>
          </p:nvPr>
        </p:nvSpPr>
        <p:spPr>
          <a:xfrm>
            <a:off x="838200" y="1825625"/>
            <a:ext cx="5181600" cy="52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6035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3300"/>
              <a:buChar char="•"/>
            </a:pPr>
            <a:r>
              <a:rPr lang="en-US" sz="3300">
                <a:solidFill>
                  <a:srgbClr val="7030A0"/>
                </a:solidFill>
              </a:rPr>
              <a:t>Career Interest</a:t>
            </a:r>
            <a:endParaRPr sz="3300"/>
          </a:p>
          <a:p>
            <a:pPr indent="-2603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030A0"/>
              </a:buClr>
              <a:buSzPts val="3300"/>
              <a:buChar char="•"/>
            </a:pPr>
            <a:r>
              <a:rPr lang="en-US" sz="3300">
                <a:solidFill>
                  <a:srgbClr val="7030A0"/>
                </a:solidFill>
              </a:rPr>
              <a:t>Work Values</a:t>
            </a:r>
            <a:endParaRPr sz="3300"/>
          </a:p>
          <a:p>
            <a:pPr indent="-2603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030A0"/>
              </a:buClr>
              <a:buSzPts val="3300"/>
              <a:buChar char="•"/>
            </a:pPr>
            <a:r>
              <a:rPr lang="en-US" sz="3300">
                <a:solidFill>
                  <a:srgbClr val="7030A0"/>
                </a:solidFill>
              </a:rPr>
              <a:t>Strength Exploring </a:t>
            </a:r>
            <a:endParaRPr sz="3300"/>
          </a:p>
          <a:p>
            <a:pPr indent="-2603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030A0"/>
              </a:buClr>
              <a:buSzPts val="3300"/>
              <a:buChar char="•"/>
            </a:pPr>
            <a:r>
              <a:rPr lang="en-US" sz="3300">
                <a:solidFill>
                  <a:srgbClr val="7030A0"/>
                </a:solidFill>
              </a:rPr>
              <a:t>Career Skills</a:t>
            </a:r>
            <a:endParaRPr sz="3300"/>
          </a:p>
          <a:p>
            <a:pPr indent="-2603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030A0"/>
              </a:buClr>
              <a:buSzPts val="3300"/>
              <a:buChar char="•"/>
            </a:pPr>
            <a:r>
              <a:rPr lang="en-US" sz="3300">
                <a:solidFill>
                  <a:srgbClr val="7030A0"/>
                </a:solidFill>
              </a:rPr>
              <a:t>Personality</a:t>
            </a:r>
            <a:endParaRPr sz="3300"/>
          </a:p>
          <a:p>
            <a:pPr indent="-2603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030A0"/>
              </a:buClr>
              <a:buSzPts val="3300"/>
              <a:buChar char="•"/>
            </a:pPr>
            <a:r>
              <a:rPr lang="en-US" sz="3300">
                <a:solidFill>
                  <a:srgbClr val="7030A0"/>
                </a:solidFill>
              </a:rPr>
              <a:t>Character</a:t>
            </a:r>
            <a:endParaRPr sz="3300"/>
          </a:p>
          <a:p>
            <a:pPr indent="-2603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030A0"/>
              </a:buClr>
              <a:buSzPts val="3300"/>
              <a:buChar char="•"/>
            </a:pPr>
            <a:r>
              <a:rPr lang="en-US" sz="3300">
                <a:solidFill>
                  <a:srgbClr val="7030A0"/>
                </a:solidFill>
              </a:rPr>
              <a:t>Soft Skills</a:t>
            </a:r>
            <a:endParaRPr sz="3300"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02" name="Google Shape;202;p27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13300" y="1690700"/>
            <a:ext cx="5440500" cy="405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1EFD8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8"/>
          <p:cNvSpPr txBox="1"/>
          <p:nvPr>
            <p:ph type="title"/>
          </p:nvPr>
        </p:nvSpPr>
        <p:spPr>
          <a:xfrm>
            <a:off x="681575" y="2756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 MENTAL HEALTH IS GOOD HEALTH</a:t>
            </a:r>
            <a:endParaRPr/>
          </a:p>
        </p:txBody>
      </p:sp>
      <p:sp>
        <p:nvSpPr>
          <p:cNvPr id="208" name="Google Shape;208;p28"/>
          <p:cNvSpPr txBox="1"/>
          <p:nvPr>
            <p:ph idx="1" type="body"/>
          </p:nvPr>
        </p:nvSpPr>
        <p:spPr>
          <a:xfrm>
            <a:off x="356400" y="1825625"/>
            <a:ext cx="5181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US" sz="3000">
                <a:latin typeface="Lexend"/>
                <a:ea typeface="Lexend"/>
                <a:cs typeface="Lexend"/>
                <a:sym typeface="Lexend"/>
              </a:rPr>
              <a:t>Counselors have many resources for counseling outside of school</a:t>
            </a:r>
            <a:r>
              <a:rPr b="1" lang="en-US" sz="3000"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.</a:t>
            </a:r>
            <a:endParaRPr b="1" sz="3000">
              <a:latin typeface="Mountains of Christmas"/>
              <a:ea typeface="Mountains of Christmas"/>
              <a:cs typeface="Mountains of Christmas"/>
              <a:sym typeface="Mountains of Christm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 </a:t>
            </a:r>
            <a:endParaRPr b="1" sz="2300">
              <a:latin typeface="Mountains of Christmas"/>
              <a:ea typeface="Mountains of Christmas"/>
              <a:cs typeface="Mountains of Christmas"/>
              <a:sym typeface="Mountains of Christmas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Impact"/>
              <a:buChar char="•"/>
            </a:pPr>
            <a:r>
              <a:rPr b="1" lang="en-US" sz="2000">
                <a:latin typeface="Impact"/>
                <a:ea typeface="Impact"/>
                <a:cs typeface="Impact"/>
                <a:sym typeface="Impact"/>
              </a:rPr>
              <a:t>    </a:t>
            </a:r>
            <a:r>
              <a:rPr b="1" i="1" lang="en-US" sz="2000">
                <a:latin typeface="Impact"/>
                <a:ea typeface="Impact"/>
                <a:cs typeface="Impact"/>
                <a:sym typeface="Impact"/>
              </a:rPr>
              <a:t>K</a:t>
            </a:r>
            <a:r>
              <a:rPr i="1" lang="en-US" sz="2000">
                <a:latin typeface="Impact"/>
                <a:ea typeface="Impact"/>
                <a:cs typeface="Impact"/>
                <a:sym typeface="Impact"/>
              </a:rPr>
              <a:t>idsNet referral</a:t>
            </a:r>
            <a:endParaRPr i="1" sz="2000">
              <a:latin typeface="Impact"/>
              <a:ea typeface="Impact"/>
              <a:cs typeface="Impact"/>
              <a:sym typeface="Impac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Impact"/>
              <a:buChar char="•"/>
            </a:pPr>
            <a:r>
              <a:rPr i="1" lang="en-US" sz="2000">
                <a:latin typeface="Impact"/>
                <a:ea typeface="Impact"/>
                <a:cs typeface="Impact"/>
                <a:sym typeface="Impact"/>
              </a:rPr>
              <a:t>   APEX referral</a:t>
            </a:r>
            <a:endParaRPr i="1" sz="2000">
              <a:latin typeface="Impact"/>
              <a:ea typeface="Impact"/>
              <a:cs typeface="Impact"/>
              <a:sym typeface="Impac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Impact"/>
              <a:buChar char="•"/>
            </a:pPr>
            <a:r>
              <a:rPr i="1" lang="en-US" sz="2000">
                <a:latin typeface="Impact"/>
                <a:ea typeface="Impact"/>
                <a:cs typeface="Impact"/>
                <a:sym typeface="Impact"/>
              </a:rPr>
              <a:t>  Community Resources</a:t>
            </a:r>
            <a:endParaRPr i="1" sz="2000">
              <a:latin typeface="Impact"/>
              <a:ea typeface="Impact"/>
              <a:cs typeface="Impact"/>
              <a:sym typeface="Impac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Impact"/>
              <a:buChar char="•"/>
            </a:pPr>
            <a:r>
              <a:rPr i="1" lang="en-US" sz="2000">
                <a:latin typeface="Impact"/>
                <a:ea typeface="Impact"/>
                <a:cs typeface="Impact"/>
                <a:sym typeface="Impact"/>
              </a:rPr>
              <a:t> Group counseling options</a:t>
            </a:r>
            <a:endParaRPr i="1" sz="2000">
              <a:latin typeface="Impact"/>
              <a:ea typeface="Impact"/>
              <a:cs typeface="Impact"/>
              <a:sym typeface="Impac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Impact"/>
              <a:buChar char="•"/>
            </a:pPr>
            <a:r>
              <a:rPr i="1" lang="en-US" sz="2000">
                <a:latin typeface="Impact"/>
                <a:ea typeface="Impact"/>
                <a:cs typeface="Impact"/>
                <a:sym typeface="Impact"/>
              </a:rPr>
              <a:t>GCPS referral list by Health Insurance coverage</a:t>
            </a:r>
            <a:endParaRPr i="1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09" name="Google Shape;209;p28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0" name="Google Shape;21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4757" y="1831550"/>
            <a:ext cx="1248801" cy="304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7012" y="1502400"/>
            <a:ext cx="5131973" cy="4744749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8"/>
          <p:cNvSpPr txBox="1"/>
          <p:nvPr/>
        </p:nvSpPr>
        <p:spPr>
          <a:xfrm>
            <a:off x="2799825" y="2223050"/>
            <a:ext cx="6040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8D08C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9"/>
          <p:cNvSpPr txBox="1"/>
          <p:nvPr>
            <p:ph type="title"/>
          </p:nvPr>
        </p:nvSpPr>
        <p:spPr>
          <a:xfrm>
            <a:off x="838200" y="2917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    Grayson  Technical High School</a:t>
            </a:r>
            <a:endParaRPr/>
          </a:p>
        </p:txBody>
      </p:sp>
      <p:sp>
        <p:nvSpPr>
          <p:cNvPr id="218" name="Google Shape;218;p29"/>
          <p:cNvSpPr txBox="1"/>
          <p:nvPr>
            <p:ph idx="1" type="body"/>
          </p:nvPr>
        </p:nvSpPr>
        <p:spPr>
          <a:xfrm>
            <a:off x="1383500" y="1804650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9" name="Google Shape;21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7100" y="4332473"/>
            <a:ext cx="10455626" cy="2287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3500" y="1835043"/>
            <a:ext cx="3391050" cy="2529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51525" y="1836125"/>
            <a:ext cx="3391050" cy="252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8142575" y="1779200"/>
            <a:ext cx="3670150" cy="252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9"/>
          <p:cNvSpPr txBox="1"/>
          <p:nvPr/>
        </p:nvSpPr>
        <p:spPr>
          <a:xfrm>
            <a:off x="450900" y="450900"/>
            <a:ext cx="21000" cy="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29"/>
          <p:cNvSpPr txBox="1"/>
          <p:nvPr/>
        </p:nvSpPr>
        <p:spPr>
          <a:xfrm>
            <a:off x="545275" y="513825"/>
            <a:ext cx="6040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29"/>
          <p:cNvSpPr txBox="1"/>
          <p:nvPr/>
        </p:nvSpPr>
        <p:spPr>
          <a:xfrm>
            <a:off x="9563450" y="467625"/>
            <a:ext cx="2335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FF0000"/>
                </a:solidFill>
                <a:highlight>
                  <a:srgbClr val="A8D08C"/>
                </a:highlight>
                <a:latin typeface="Calibri"/>
                <a:ea typeface="Calibri"/>
                <a:cs typeface="Calibri"/>
                <a:sym typeface="Calibri"/>
              </a:rPr>
              <a:t>TRANSPORTATION PROVIDED</a:t>
            </a:r>
            <a:endParaRPr sz="2200">
              <a:solidFill>
                <a:srgbClr val="FF0000"/>
              </a:solidFill>
              <a:highlight>
                <a:srgbClr val="A8D08C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29"/>
          <p:cNvSpPr txBox="1"/>
          <p:nvPr/>
        </p:nvSpPr>
        <p:spPr>
          <a:xfrm>
            <a:off x="534800" y="1520500"/>
            <a:ext cx="6040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29"/>
          <p:cNvSpPr txBox="1"/>
          <p:nvPr/>
        </p:nvSpPr>
        <p:spPr>
          <a:xfrm>
            <a:off x="262150" y="408950"/>
            <a:ext cx="1782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0"/>
          <p:cNvSpPr txBox="1"/>
          <p:nvPr>
            <p:ph type="ctrTitle"/>
          </p:nvPr>
        </p:nvSpPr>
        <p:spPr>
          <a:xfrm>
            <a:off x="1524000" y="1122363"/>
            <a:ext cx="8248073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Maxwell High School of Technology </a:t>
            </a:r>
            <a:br>
              <a:rPr lang="en-US"/>
            </a:br>
            <a:r>
              <a:rPr b="1" i="1" lang="en-US"/>
              <a:t>Success!</a:t>
            </a:r>
            <a:endParaRPr/>
          </a:p>
        </p:txBody>
      </p:sp>
      <p:pic>
        <p:nvPicPr>
          <p:cNvPr id="233" name="Google Shape;23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13810" y="3888508"/>
            <a:ext cx="3065754" cy="209665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0"/>
          <p:cNvSpPr txBox="1"/>
          <p:nvPr/>
        </p:nvSpPr>
        <p:spPr>
          <a:xfrm>
            <a:off x="3823855" y="4548368"/>
            <a:ext cx="32512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r. LaVonna Groce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E2F3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18 Maxwell Programs</a:t>
            </a:r>
            <a:endParaRPr/>
          </a:p>
        </p:txBody>
      </p:sp>
      <p:sp>
        <p:nvSpPr>
          <p:cNvPr id="240" name="Google Shape;240;p31"/>
          <p:cNvSpPr txBox="1"/>
          <p:nvPr>
            <p:ph idx="1" type="body"/>
          </p:nvPr>
        </p:nvSpPr>
        <p:spPr>
          <a:xfrm>
            <a:off x="1097280" y="1845735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</a:pPr>
            <a:r>
              <a:rPr b="1" lang="en-US"/>
              <a:t>Animation and Digital Media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</a:pPr>
            <a:r>
              <a:rPr b="1" lang="en-US"/>
              <a:t>Culinary Arts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</a:pPr>
            <a:r>
              <a:rPr b="1" lang="en-US"/>
              <a:t>Flight Operations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</a:pPr>
            <a:r>
              <a:rPr b="1" lang="en-US"/>
              <a:t>Architectural Drawing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</a:pPr>
            <a:r>
              <a:rPr b="1" lang="en-US"/>
              <a:t>Early Childhood Education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</a:pPr>
            <a:r>
              <a:rPr b="1" lang="en-US"/>
              <a:t>General Automotive Technology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</a:pPr>
            <a:r>
              <a:rPr b="1" lang="en-US"/>
              <a:t>Carpentry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</a:pPr>
            <a:r>
              <a:rPr b="1" lang="en-US"/>
              <a:t>Electronics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</a:pPr>
            <a:r>
              <a:rPr b="1" lang="en-US"/>
              <a:t>Graphic Design</a:t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None/>
            </a:pPr>
            <a:r>
              <a:t/>
            </a:r>
            <a:endParaRPr/>
          </a:p>
        </p:txBody>
      </p:sp>
      <p:sp>
        <p:nvSpPr>
          <p:cNvPr id="241" name="Google Shape;241;p3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</a:pPr>
            <a:r>
              <a:rPr b="1" lang="en-US"/>
              <a:t>Collision Repair I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</a:pPr>
            <a:r>
              <a:rPr b="1" lang="en-US"/>
              <a:t>Fire &amp; Emergency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</a:pPr>
            <a:r>
              <a:rPr b="1" lang="en-US"/>
              <a:t>HVACR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</a:pPr>
            <a:r>
              <a:rPr b="1" lang="en-US"/>
              <a:t>Law Enforcement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</a:pPr>
            <a:r>
              <a:rPr b="1" lang="en-US"/>
              <a:t>Personal Care Services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</a:pPr>
            <a:r>
              <a:rPr b="1" lang="en-US"/>
              <a:t>Therapeutic Services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</a:pPr>
            <a:r>
              <a:rPr b="1" lang="en-US"/>
              <a:t>Manufacturing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</a:pPr>
            <a:r>
              <a:rPr b="1" lang="en-US"/>
              <a:t>Therapeutic Services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</a:pPr>
            <a:r>
              <a:rPr b="1" lang="en-US"/>
              <a:t>Welding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E2F3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3444" y="628073"/>
            <a:ext cx="8610600" cy="6126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DBE5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          Typical Day of a Maxwell Student</a:t>
            </a:r>
            <a:endParaRPr/>
          </a:p>
        </p:txBody>
      </p:sp>
      <p:sp>
        <p:nvSpPr>
          <p:cNvPr id="252" name="Google Shape;252;p33"/>
          <p:cNvSpPr txBox="1"/>
          <p:nvPr>
            <p:ph idx="1" type="body"/>
          </p:nvPr>
        </p:nvSpPr>
        <p:spPr>
          <a:xfrm>
            <a:off x="333225" y="1825625"/>
            <a:ext cx="5686500" cy="50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241914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</a:pPr>
            <a:r>
              <a:rPr lang="en-US" sz="3046"/>
              <a:t>Students receives 3 to 4 credits</a:t>
            </a:r>
            <a:endParaRPr sz="3046"/>
          </a:p>
          <a:p>
            <a:pPr indent="-241914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</a:pPr>
            <a:r>
              <a:rPr lang="en-US" sz="3046"/>
              <a:t>In class for 2 ½ to 3 hours with a 10 min break</a:t>
            </a:r>
            <a:endParaRPr sz="3046"/>
          </a:p>
          <a:p>
            <a:pPr indent="-241914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</a:pPr>
            <a:r>
              <a:rPr lang="en-US" sz="3046"/>
              <a:t>Students spends half the day at Home School and half the day at Maxwell</a:t>
            </a:r>
            <a:endParaRPr sz="3046"/>
          </a:p>
          <a:p>
            <a:pPr indent="-241914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</a:pPr>
            <a:r>
              <a:rPr lang="en-US" sz="3046"/>
              <a:t>No lunch is served at Maxwell, students eat lunch at the home school and attend Maxwell during Morning or Afternoon</a:t>
            </a:r>
            <a:endParaRPr sz="3046"/>
          </a:p>
          <a:p>
            <a:pPr indent="-241914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</a:pPr>
            <a:r>
              <a:rPr lang="en-US" sz="3046"/>
              <a:t>Students mostly take the bus from homeschool to Maxwell</a:t>
            </a:r>
            <a:endParaRPr sz="3046"/>
          </a:p>
          <a:p>
            <a:pPr indent="-241914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</a:pPr>
            <a:r>
              <a:rPr lang="en-US" sz="3046"/>
              <a:t>Chick-Fil-A is available for purchase on Tuesday and Thursday</a:t>
            </a:r>
            <a:endParaRPr sz="3046"/>
          </a:p>
          <a:p>
            <a:pPr indent="-7747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253" name="Google Shape;253;p33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72200" y="1690689"/>
            <a:ext cx="5181600" cy="4253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E2F3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4"/>
          <p:cNvPicPr preferRelativeResize="0"/>
          <p:nvPr/>
        </p:nvPicPr>
        <p:blipFill rotWithShape="1">
          <a:blip r:embed="rId3">
            <a:alphaModFix/>
          </a:blip>
          <a:srcRect b="1" l="77304" r="1" t="0"/>
          <a:stretch/>
        </p:blipFill>
        <p:spPr>
          <a:xfrm>
            <a:off x="20" y="-12128"/>
            <a:ext cx="4654276" cy="6870127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4"/>
          <p:cNvSpPr txBox="1"/>
          <p:nvPr>
            <p:ph type="title"/>
          </p:nvPr>
        </p:nvSpPr>
        <p:spPr>
          <a:xfrm>
            <a:off x="4839854" y="2878667"/>
            <a:ext cx="6513945" cy="36514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2000"/>
              <a:t>G</a:t>
            </a:r>
            <a:r>
              <a:rPr b="1" lang="en-US" sz="2111"/>
              <a:t>reat Learning Experience</a:t>
            </a:r>
            <a:br>
              <a:rPr b="1" lang="en-US" sz="2111"/>
            </a:br>
            <a:br>
              <a:rPr b="1" lang="en-US" sz="2111"/>
            </a:br>
            <a:r>
              <a:rPr b="1" lang="en-US" sz="2111"/>
              <a:t>Job information – Work Ready/ Employment after high School</a:t>
            </a:r>
            <a:br>
              <a:rPr b="1" lang="en-US" sz="2111"/>
            </a:br>
            <a:br>
              <a:rPr b="1" lang="en-US" sz="2111"/>
            </a:br>
            <a:r>
              <a:rPr b="1" lang="en-US" sz="2111"/>
              <a:t>Maxwell Teacher- Great future recommendation</a:t>
            </a:r>
            <a:br>
              <a:rPr b="1" lang="en-US" sz="2111"/>
            </a:br>
            <a:br>
              <a:rPr b="1" lang="en-US" sz="2111"/>
            </a:br>
            <a:r>
              <a:rPr b="1" lang="en-US" sz="2111"/>
              <a:t>Work Experience- you are gaining work experience from your Maxwell Program</a:t>
            </a:r>
            <a:br>
              <a:rPr b="1" lang="en-US" sz="2111"/>
            </a:br>
            <a:br>
              <a:rPr b="1" lang="en-US" sz="2111"/>
            </a:br>
            <a:r>
              <a:rPr b="1" lang="en-US" sz="2111"/>
              <a:t>Interested in getting into the field of your program in the future- ask your teacher if they know names of companies that may hire, colleges to attend</a:t>
            </a:r>
            <a:br>
              <a:rPr lang="en-US" sz="2000"/>
            </a:br>
            <a:endParaRPr sz="2000"/>
          </a:p>
        </p:txBody>
      </p:sp>
      <p:sp>
        <p:nvSpPr>
          <p:cNvPr id="260" name="Google Shape;260;p34"/>
          <p:cNvSpPr txBox="1"/>
          <p:nvPr/>
        </p:nvSpPr>
        <p:spPr>
          <a:xfrm>
            <a:off x="5427439" y="889000"/>
            <a:ext cx="4654276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As a Student at Maxwell High School, you gain…</a:t>
            </a:r>
            <a:endParaRPr b="1"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B081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7"/>
          <p:cNvPicPr preferRelativeResize="0"/>
          <p:nvPr/>
        </p:nvPicPr>
        <p:blipFill rotWithShape="1">
          <a:blip r:embed="rId3">
            <a:alphaModFix/>
          </a:blip>
          <a:srcRect b="50926" l="-2740" r="-3484" t="2977"/>
          <a:stretch/>
        </p:blipFill>
        <p:spPr>
          <a:xfrm>
            <a:off x="-250650" y="1906787"/>
            <a:ext cx="12934951" cy="276915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7"/>
          <p:cNvSpPr txBox="1"/>
          <p:nvPr>
            <p:ph type="ctrTitle"/>
          </p:nvPr>
        </p:nvSpPr>
        <p:spPr>
          <a:xfrm>
            <a:off x="757200" y="225992"/>
            <a:ext cx="10677600" cy="1554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/>
              <a:t>Meet the Counseling Team!</a:t>
            </a:r>
            <a:endParaRPr sz="5600"/>
          </a:p>
        </p:txBody>
      </p:sp>
      <p:pic>
        <p:nvPicPr>
          <p:cNvPr id="109" name="Google Shape;109;p17"/>
          <p:cNvPicPr preferRelativeResize="0"/>
          <p:nvPr/>
        </p:nvPicPr>
        <p:blipFill rotWithShape="1">
          <a:blip r:embed="rId4">
            <a:alphaModFix/>
          </a:blip>
          <a:srcRect b="7244" l="7349" r="10528" t="44909"/>
          <a:stretch/>
        </p:blipFill>
        <p:spPr>
          <a:xfrm rot="-716094">
            <a:off x="10554901" y="5944310"/>
            <a:ext cx="1310104" cy="417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12933" y="4864000"/>
            <a:ext cx="1140479" cy="1132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E2F3"/>
        </a:solid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35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2867" y="2169054"/>
            <a:ext cx="5181600" cy="3884612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5"/>
          <p:cNvSpPr txBox="1"/>
          <p:nvPr>
            <p:ph idx="4294967295" type="body"/>
          </p:nvPr>
        </p:nvSpPr>
        <p:spPr>
          <a:xfrm>
            <a:off x="6705600" y="2268971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 sz="2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41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b="1" lang="en-US" sz="3000"/>
              <a:t>SkillsUSA</a:t>
            </a:r>
            <a:endParaRPr sz="3000"/>
          </a:p>
          <a:p>
            <a:pPr indent="-241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b="1" lang="en-US" sz="3000"/>
              <a:t>HOSA (Future Health Professionals)</a:t>
            </a:r>
            <a:endParaRPr sz="3000"/>
          </a:p>
          <a:p>
            <a:pPr indent="-241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b="1" lang="en-US" sz="3000"/>
              <a:t>Maxwell Student Ambassadors</a:t>
            </a:r>
            <a:endParaRPr sz="3000"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3000"/>
          </a:p>
        </p:txBody>
      </p:sp>
      <p:sp>
        <p:nvSpPr>
          <p:cNvPr id="267" name="Google Shape;267;p35"/>
          <p:cNvSpPr txBox="1"/>
          <p:nvPr/>
        </p:nvSpPr>
        <p:spPr>
          <a:xfrm>
            <a:off x="2327564" y="987214"/>
            <a:ext cx="8054109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</a:t>
            </a:r>
            <a:r>
              <a:rPr b="1" lang="en-US" sz="66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Maxwell Clubs    </a:t>
            </a:r>
            <a:endParaRPr sz="6600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3200"/>
              <a:t>                                </a:t>
            </a:r>
            <a:r>
              <a:rPr b="1" lang="en-US" sz="3200"/>
              <a:t>Work Ready Program</a:t>
            </a:r>
            <a:br>
              <a:rPr b="1" lang="en-US" sz="3200"/>
            </a:br>
            <a:r>
              <a:rPr b="1" lang="en-US" sz="3200"/>
              <a:t>    </a:t>
            </a:r>
            <a:r>
              <a:rPr b="1" lang="en-US" sz="3200">
                <a:solidFill>
                  <a:schemeClr val="dk1"/>
                </a:solidFill>
              </a:rPr>
              <a:t>Advisement and Social Emotional Learning Program at Maxwell</a:t>
            </a:r>
            <a:endParaRPr b="1" sz="3200"/>
          </a:p>
        </p:txBody>
      </p:sp>
      <p:sp>
        <p:nvSpPr>
          <p:cNvPr id="273" name="Google Shape;273;p3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2413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b="1" lang="en-US" sz="3000"/>
              <a:t>Advisement Program </a:t>
            </a:r>
            <a:r>
              <a:rPr lang="en-US" sz="3000"/>
              <a:t>that focuses on learning </a:t>
            </a:r>
            <a:r>
              <a:rPr b="1" lang="en-US" sz="3000"/>
              <a:t>Work readiness skills.</a:t>
            </a:r>
            <a:endParaRPr sz="3000"/>
          </a:p>
          <a:p>
            <a:pPr indent="-241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b="1" lang="en-US" sz="3000"/>
              <a:t>Social Emotional Learning</a:t>
            </a:r>
            <a:endParaRPr sz="3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US" sz="3000"/>
              <a:t>	lessons and tasks</a:t>
            </a:r>
            <a:endParaRPr sz="3000"/>
          </a:p>
          <a:p>
            <a:pPr indent="-241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b="1" lang="en-US" sz="3000"/>
              <a:t>Skills:</a:t>
            </a:r>
            <a:r>
              <a:rPr lang="en-US" sz="3000"/>
              <a:t> interview skills, work communication skills, dress, etiquette.</a:t>
            </a:r>
            <a:endParaRPr sz="3000"/>
          </a:p>
          <a:p>
            <a:pPr indent="-241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b="1" lang="en-US" sz="3000"/>
              <a:t>Teaches Employability skills to all Maxwell students.</a:t>
            </a:r>
            <a:endParaRPr sz="3000"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C:\Users\e200510870\AppData\Local\Microsoft\Windows\Temporary Internet Files\Content.IE5\IHCZ0HB0\019028-64-2[1].jpg" id="274" name="Google Shape;274;p36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55344" y="1893456"/>
            <a:ext cx="2820375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e200510870\AppData\Local\Microsoft\Windows\Temporary Internet Files\Content.IE5\M0CFPAKP\img2[1].jpg" id="275" name="Google Shape;275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33610" y="1825626"/>
            <a:ext cx="2351989" cy="4419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E2F3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Certification within Industry</a:t>
            </a:r>
            <a:endParaRPr/>
          </a:p>
        </p:txBody>
      </p:sp>
      <p:sp>
        <p:nvSpPr>
          <p:cNvPr id="281" name="Google Shape;281;p3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4950" lvl="0" marL="2286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60"/>
              <a:buFont typeface="Noto Sans Symbols"/>
              <a:buChar char="▪"/>
            </a:pPr>
            <a:r>
              <a:rPr b="1" lang="en-US" sz="2060"/>
              <a:t>OSHA 10,  NCCER Construction Level !</a:t>
            </a:r>
            <a:endParaRPr b="1" sz="2060"/>
          </a:p>
          <a:p>
            <a:pPr indent="-23495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60"/>
              <a:buFont typeface="Noto Sans Symbols"/>
              <a:buChar char="▪"/>
            </a:pPr>
            <a:r>
              <a:rPr b="1" lang="en-US" sz="2060"/>
              <a:t>SERV Safe</a:t>
            </a:r>
            <a:endParaRPr b="1" sz="2060"/>
          </a:p>
          <a:p>
            <a:pPr indent="-23495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60"/>
              <a:buFont typeface="Noto Sans Symbols"/>
              <a:buChar char="▪"/>
            </a:pPr>
            <a:r>
              <a:rPr b="1" lang="en-US" sz="2060"/>
              <a:t>CPR</a:t>
            </a:r>
            <a:endParaRPr b="1" sz="2060"/>
          </a:p>
          <a:p>
            <a:pPr indent="-23495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60"/>
              <a:buFont typeface="Noto Sans Symbols"/>
              <a:buChar char="▪"/>
            </a:pPr>
            <a:r>
              <a:rPr b="1" lang="en-US" sz="2060"/>
              <a:t>S.P.2 Collision Safety Certification</a:t>
            </a:r>
            <a:endParaRPr b="1" sz="2060"/>
          </a:p>
          <a:p>
            <a:pPr indent="-23495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60"/>
              <a:buFont typeface="Noto Sans Symbols"/>
              <a:buChar char="▪"/>
            </a:pPr>
            <a:r>
              <a:rPr b="1" lang="en-US" sz="2060"/>
              <a:t>S.P.2 Collision Pollution Prevention Certification</a:t>
            </a:r>
            <a:endParaRPr b="1" sz="2060"/>
          </a:p>
          <a:p>
            <a:pPr indent="-23495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60"/>
              <a:buFont typeface="Noto Sans Symbols"/>
              <a:buChar char="▪"/>
            </a:pPr>
            <a:r>
              <a:rPr b="1" lang="en-US" sz="2060"/>
              <a:t>S.P.2 Ethics and You Certification</a:t>
            </a:r>
            <a:endParaRPr b="1" sz="2060"/>
          </a:p>
          <a:p>
            <a:pPr indent="-23495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60"/>
              <a:buFont typeface="Noto Sans Symbols"/>
              <a:buChar char="▪"/>
            </a:pPr>
            <a:r>
              <a:rPr b="1" lang="en-US" sz="2060"/>
              <a:t>E.OP.A. assessment for Painting and Refinishing A.S.E. Certification ( with a Passing Score)</a:t>
            </a:r>
            <a:endParaRPr b="1" sz="2060"/>
          </a:p>
          <a:p>
            <a:pPr indent="-23495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60"/>
              <a:buFont typeface="Noto Sans Symbols"/>
              <a:buChar char="▪"/>
            </a:pPr>
            <a:r>
              <a:rPr b="1" lang="en-US" sz="2060"/>
              <a:t>E.O.P.A. Assessment for No n- Structural repair A.S.E. ( with a passing score )</a:t>
            </a:r>
            <a:endParaRPr b="1" sz="2060"/>
          </a:p>
          <a:p>
            <a:pPr indent="-23495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60"/>
              <a:buFont typeface="Noto Sans Symbols"/>
              <a:buChar char="▪"/>
            </a:pPr>
            <a:r>
              <a:rPr b="1" lang="en-US" sz="2060"/>
              <a:t>I-Car P.D.P.- E.E. student certification ( with Passing score)</a:t>
            </a:r>
            <a:endParaRPr b="1" sz="2060"/>
          </a:p>
          <a:p>
            <a:pPr indent="-10414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60"/>
              <a:buNone/>
            </a:pPr>
            <a:r>
              <a:t/>
            </a:r>
            <a:endParaRPr sz="1960"/>
          </a:p>
        </p:txBody>
      </p:sp>
      <p:sp>
        <p:nvSpPr>
          <p:cNvPr id="282" name="Google Shape;282;p3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1A0B"/>
              </a:buClr>
              <a:buSzPct val="100000"/>
              <a:buFont typeface="Noto Sans Symbols"/>
              <a:buChar char="▪"/>
            </a:pPr>
            <a:r>
              <a:rPr b="0" i="0" lang="en-US">
                <a:solidFill>
                  <a:srgbClr val="111A0B"/>
                </a:solidFill>
                <a:latin typeface="Proxima Nova"/>
                <a:ea typeface="Proxima Nova"/>
                <a:cs typeface="Proxima Nova"/>
                <a:sym typeface="Proxima Nova"/>
              </a:rPr>
              <a:t>Revit User Certification Exam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▪"/>
            </a:pPr>
            <a:r>
              <a:rPr lang="en-US"/>
              <a:t>And More</a:t>
            </a:r>
            <a:endParaRPr/>
          </a:p>
          <a:p>
            <a:pPr indent="-10414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pic>
        <p:nvPicPr>
          <p:cNvPr descr="Close-up of male worker" id="283" name="Google Shape;283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2548470"/>
            <a:ext cx="51435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Maxwell High School of Technology</a:t>
            </a:r>
            <a:br>
              <a:rPr lang="en-US"/>
            </a:br>
            <a:r>
              <a:rPr lang="en-US"/>
              <a:t>Video:</a:t>
            </a:r>
            <a:endParaRPr/>
          </a:p>
        </p:txBody>
      </p:sp>
      <p:sp>
        <p:nvSpPr>
          <p:cNvPr id="289" name="Google Shape;289;p3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Click on the link and enjoy! (6 minutes long): 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https://www.youtube.com/watch?v=oY4x3euBDeI</a:t>
            </a:r>
            <a:r>
              <a:rPr lang="en-US"/>
              <a:t>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1EFD8"/>
        </a:solid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Calibri"/>
              <a:buNone/>
            </a:pPr>
            <a:r>
              <a:rPr lang="en-US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</a:t>
            </a:r>
            <a:r>
              <a:rPr lang="en-US" sz="8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Thank You! </a:t>
            </a:r>
            <a:endParaRPr sz="8000"/>
          </a:p>
        </p:txBody>
      </p:sp>
      <p:sp>
        <p:nvSpPr>
          <p:cNvPr id="295" name="Google Shape;295;p39"/>
          <p:cNvSpPr txBox="1"/>
          <p:nvPr>
            <p:ph idx="2" type="body"/>
          </p:nvPr>
        </p:nvSpPr>
        <p:spPr>
          <a:xfrm>
            <a:off x="6172200" y="1825625"/>
            <a:ext cx="5181600" cy="50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236904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/>
              <a:buChar char="•"/>
            </a:pPr>
            <a:r>
              <a:rPr b="1" lang="en-US" sz="3200">
                <a:solidFill>
                  <a:srgbClr val="3F3F3F"/>
                </a:solidFill>
              </a:rPr>
              <a:t>For more Information:</a:t>
            </a:r>
            <a:endParaRPr b="1" sz="3200"/>
          </a:p>
          <a:p>
            <a:pPr indent="-64135" lvl="0" marL="228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87474"/>
              <a:buFont typeface="Calibri"/>
              <a:buNone/>
            </a:pPr>
            <a:r>
              <a:t/>
            </a:r>
            <a:endParaRPr b="1" sz="3200">
              <a:solidFill>
                <a:srgbClr val="3F3F3F"/>
              </a:solidFill>
            </a:endParaRPr>
          </a:p>
          <a:p>
            <a:pPr indent="-236904" lvl="0" marL="228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/>
              <a:buChar char="•"/>
            </a:pPr>
            <a:r>
              <a:rPr b="1" lang="en-US" sz="3200">
                <a:solidFill>
                  <a:srgbClr val="3F3F3F"/>
                </a:solidFill>
              </a:rPr>
              <a:t>Head Counselor </a:t>
            </a:r>
            <a:endParaRPr b="1" sz="3200"/>
          </a:p>
          <a:p>
            <a:pPr indent="-236904" lvl="0" marL="228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/>
              <a:buChar char="•"/>
            </a:pPr>
            <a:r>
              <a:rPr b="1" lang="en-US" sz="3200">
                <a:solidFill>
                  <a:srgbClr val="3F3F3F"/>
                </a:solidFill>
              </a:rPr>
              <a:t>Dr. LaVonna Groce</a:t>
            </a:r>
            <a:endParaRPr b="1" sz="3200"/>
          </a:p>
          <a:p>
            <a:pPr indent="-236904" lvl="0" marL="228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/>
              <a:buChar char="•"/>
            </a:pPr>
            <a:r>
              <a:rPr b="1" lang="en-US" sz="3200">
                <a:solidFill>
                  <a:srgbClr val="3F3F3F"/>
                </a:solidFill>
              </a:rPr>
              <a:t>770-338-4604</a:t>
            </a:r>
            <a:endParaRPr b="1" sz="3200"/>
          </a:p>
          <a:p>
            <a:pPr indent="-64135" lvl="0" marL="228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87474"/>
              <a:buFont typeface="Calibri"/>
              <a:buNone/>
            </a:pPr>
            <a:r>
              <a:t/>
            </a:r>
            <a:endParaRPr b="1" sz="3200">
              <a:solidFill>
                <a:srgbClr val="3F3F3F"/>
              </a:solidFill>
            </a:endParaRPr>
          </a:p>
          <a:p>
            <a:pPr indent="-236904" lvl="0" marL="228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/>
              <a:buChar char="•"/>
            </a:pPr>
            <a:r>
              <a:rPr b="1" lang="en-US" sz="3200">
                <a:solidFill>
                  <a:srgbClr val="3F3F3F"/>
                </a:solidFill>
              </a:rPr>
              <a:t>Counselor </a:t>
            </a:r>
            <a:endParaRPr b="1" sz="3200"/>
          </a:p>
          <a:p>
            <a:pPr indent="-236904" lvl="0" marL="228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/>
              <a:buChar char="•"/>
            </a:pPr>
            <a:r>
              <a:rPr b="1" lang="en-US" sz="3200">
                <a:solidFill>
                  <a:srgbClr val="3F3F3F"/>
                </a:solidFill>
              </a:rPr>
              <a:t>Ms. Stephanie Medlin</a:t>
            </a:r>
            <a:endParaRPr b="1" sz="3200"/>
          </a:p>
          <a:p>
            <a:pPr indent="-236904" lvl="0" marL="228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/>
              <a:buChar char="•"/>
            </a:pPr>
            <a:r>
              <a:rPr b="1" lang="en-US" sz="3200">
                <a:solidFill>
                  <a:srgbClr val="3F3F3F"/>
                </a:solidFill>
              </a:rPr>
              <a:t>770-338-4605</a:t>
            </a:r>
            <a:endParaRPr b="1" sz="3200"/>
          </a:p>
          <a:p>
            <a:pPr indent="-64135" lvl="0" marL="228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296" name="Google Shape;296;p3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2" l="2485" r="2" t="0"/>
          <a:stretch/>
        </p:blipFill>
        <p:spPr>
          <a:xfrm>
            <a:off x="838200" y="2009326"/>
            <a:ext cx="5181600" cy="3983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E2F3"/>
        </a:solid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0"/>
          <p:cNvSpPr txBox="1"/>
          <p:nvPr/>
        </p:nvSpPr>
        <p:spPr>
          <a:xfrm>
            <a:off x="2762250" y="1026575"/>
            <a:ext cx="148200" cy="4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40"/>
          <p:cNvSpPr txBox="1"/>
          <p:nvPr/>
        </p:nvSpPr>
        <p:spPr>
          <a:xfrm>
            <a:off x="1774425" y="1866600"/>
            <a:ext cx="9930600" cy="49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1" lang="en-US" sz="5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GWINNETT TECHNICAL COLLEGE</a:t>
            </a:r>
            <a:endParaRPr b="1" sz="5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endParaRPr b="1" sz="5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Ms. Jennifer Rodriguez</a:t>
            </a:r>
            <a:endParaRPr b="1" sz="5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ile:010-smiling-face-with-smiling-eyes.svg - Wikipedia" id="303" name="Google Shape;303;p40"/>
          <p:cNvPicPr preferRelativeResize="0"/>
          <p:nvPr/>
        </p:nvPicPr>
        <p:blipFill rotWithShape="1">
          <a:blip r:embed="rId3">
            <a:alphaModFix/>
          </a:blip>
          <a:srcRect b="-2319" l="375677" r="-70254" t="2320"/>
          <a:stretch/>
        </p:blipFill>
        <p:spPr>
          <a:xfrm>
            <a:off x="4423825" y="3767675"/>
            <a:ext cx="3979350" cy="36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0"/>
          <p:cNvSpPr txBox="1"/>
          <p:nvPr/>
        </p:nvSpPr>
        <p:spPr>
          <a:xfrm>
            <a:off x="5122075" y="3461150"/>
            <a:ext cx="21300" cy="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41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41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2" name="Google Shape;31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42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42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0" name="Google Shape;32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43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43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8" name="Google Shape;32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44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44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6" name="Google Shape;33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7030A0"/>
                </a:solidFill>
              </a:rPr>
              <a:t>PARENT INSTRUCTIONAL COORDINATOR</a:t>
            </a:r>
            <a:endParaRPr/>
          </a:p>
        </p:txBody>
      </p:sp>
      <p:sp>
        <p:nvSpPr>
          <p:cNvPr id="116" name="Google Shape;116;p18"/>
          <p:cNvSpPr txBox="1"/>
          <p:nvPr>
            <p:ph idx="1" type="body"/>
          </p:nvPr>
        </p:nvSpPr>
        <p:spPr>
          <a:xfrm>
            <a:off x="838200" y="1825625"/>
            <a:ext cx="10515600" cy="42842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       </a:t>
            </a:r>
            <a:r>
              <a:rPr b="1" lang="en-US"/>
              <a:t>Milagros Lockhart</a:t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Parent instructional coordinator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Provides support for families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Room 6-106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Office hours 6:45 AM- 2:45 PM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770 814 5562</a:t>
            </a:r>
            <a:endParaRPr/>
          </a:p>
        </p:txBody>
      </p:sp>
      <p:pic>
        <p:nvPicPr>
          <p:cNvPr descr="A person smiling at the camera&#10;&#10;Description automatically generated" id="117" name="Google Shape;11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1571426"/>
            <a:ext cx="5159188" cy="4792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45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45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4" name="Google Shape;34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46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46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2" name="Google Shape;35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47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47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0" name="Google Shape;36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48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48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8" name="Google Shape;36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49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5" name="Google Shape;37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31150" y="0"/>
            <a:ext cx="132231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50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50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3" name="Google Shape;38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B081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4B08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9"/>
          <p:cNvSpPr txBox="1"/>
          <p:nvPr>
            <p:ph type="title"/>
          </p:nvPr>
        </p:nvSpPr>
        <p:spPr>
          <a:xfrm>
            <a:off x="640080" y="325369"/>
            <a:ext cx="4368602" cy="195684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Calibri"/>
              <a:buNone/>
            </a:pPr>
            <a:r>
              <a:rPr lang="en-US" sz="4600"/>
              <a:t>                      PARENT SQUARE</a:t>
            </a:r>
            <a:endParaRPr/>
          </a:p>
        </p:txBody>
      </p:sp>
      <p:sp>
        <p:nvSpPr>
          <p:cNvPr id="124" name="Google Shape;124;p19"/>
          <p:cNvSpPr/>
          <p:nvPr/>
        </p:nvSpPr>
        <p:spPr>
          <a:xfrm>
            <a:off x="640080" y="2586994"/>
            <a:ext cx="3474720" cy="18288"/>
          </a:xfrm>
          <a:custGeom>
            <a:rect b="b" l="l" r="r" t="t"/>
            <a:pathLst>
              <a:path extrusionOk="0" fill="none" h="18288" w="347472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extrusionOk="0" h="18288" w="347472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9"/>
          <p:cNvSpPr txBox="1"/>
          <p:nvPr>
            <p:ph idx="1" type="body"/>
          </p:nvPr>
        </p:nvSpPr>
        <p:spPr>
          <a:xfrm>
            <a:off x="640075" y="2815200"/>
            <a:ext cx="4610400" cy="35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b="0" i="0" lang="en-US" sz="2200">
                <a:latin typeface="Arial"/>
                <a:ea typeface="Arial"/>
                <a:cs typeface="Arial"/>
                <a:sym typeface="Arial"/>
              </a:rPr>
              <a:t>This unified communications platform is designed to keep parents and guardians informed and encourage greater engagement and connection with your child’s school and Gwinnett County Public Schools.  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 </a:t>
            </a:r>
            <a:endParaRPr sz="2200"/>
          </a:p>
        </p:txBody>
      </p:sp>
      <p:pic>
        <p:nvPicPr>
          <p:cNvPr descr="Close-up of package with blank tag" id="126" name="Google Shape;126;p19"/>
          <p:cNvPicPr preferRelativeResize="0"/>
          <p:nvPr/>
        </p:nvPicPr>
        <p:blipFill rotWithShape="1">
          <a:blip r:embed="rId3">
            <a:alphaModFix/>
          </a:blip>
          <a:srcRect b="1" l="1714" r="29828" t="0"/>
          <a:stretch/>
        </p:blipFill>
        <p:spPr>
          <a:xfrm>
            <a:off x="5311702" y="10"/>
            <a:ext cx="6878775" cy="6857990"/>
          </a:xfrm>
          <a:custGeom>
            <a:rect b="b" l="l" r="r" t="t"/>
            <a:pathLst>
              <a:path extrusionOk="0" h="6858000" w="6878775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27" name="Google Shape;12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32123" y="3703875"/>
            <a:ext cx="1656825" cy="215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8D08C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     PARENT SQUARE HOW IT ALL WORKS </a:t>
            </a:r>
            <a:endParaRPr/>
          </a:p>
        </p:txBody>
      </p:sp>
      <p:pic>
        <p:nvPicPr>
          <p:cNvPr id="133" name="Google Shape;133;p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3201" y="1387875"/>
            <a:ext cx="9465600" cy="532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21"/>
          <p:cNvSpPr txBox="1"/>
          <p:nvPr>
            <p:ph type="title"/>
          </p:nvPr>
        </p:nvSpPr>
        <p:spPr>
          <a:xfrm>
            <a:off x="838200" y="448721"/>
            <a:ext cx="4707671" cy="12256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Calibri"/>
              <a:buNone/>
            </a:pPr>
            <a:r>
              <a:rPr b="1" lang="en-US" sz="3800">
                <a:solidFill>
                  <a:schemeClr val="lt1"/>
                </a:solidFill>
              </a:rPr>
              <a:t>BENEFITS OF PARENT SQUARE</a:t>
            </a:r>
            <a:endParaRPr/>
          </a:p>
        </p:txBody>
      </p:sp>
      <p:cxnSp>
        <p:nvCxnSpPr>
          <p:cNvPr id="140" name="Google Shape;140;p21"/>
          <p:cNvCxnSpPr/>
          <p:nvPr/>
        </p:nvCxnSpPr>
        <p:spPr>
          <a:xfrm rot="10800000">
            <a:off x="831873" y="1749756"/>
            <a:ext cx="4718304" cy="0"/>
          </a:xfrm>
          <a:prstGeom prst="straightConnector1">
            <a:avLst/>
          </a:prstGeom>
          <a:noFill/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1" name="Google Shape;141;p21"/>
          <p:cNvSpPr txBox="1"/>
          <p:nvPr>
            <p:ph idx="2" type="body"/>
          </p:nvPr>
        </p:nvSpPr>
        <p:spPr>
          <a:xfrm>
            <a:off x="897769" y="1909192"/>
            <a:ext cx="4586513" cy="36477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</a:rPr>
              <a:t> </a:t>
            </a:r>
            <a:r>
              <a:rPr b="1" lang="en-US" sz="2000">
                <a:solidFill>
                  <a:schemeClr val="lt1"/>
                </a:solidFill>
              </a:rPr>
              <a:t>Check attendance</a:t>
            </a:r>
            <a:endParaRPr/>
          </a:p>
          <a:p>
            <a:pPr indent="-22860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chemeClr val="lt1"/>
                </a:solidFill>
              </a:rPr>
              <a:t>Grades</a:t>
            </a:r>
            <a:endParaRPr/>
          </a:p>
          <a:p>
            <a:pPr indent="-22860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chemeClr val="lt1"/>
                </a:solidFill>
              </a:rPr>
              <a:t>Discipline</a:t>
            </a:r>
            <a:endParaRPr/>
          </a:p>
          <a:p>
            <a:pPr indent="-22860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chemeClr val="lt1"/>
                </a:solidFill>
              </a:rPr>
              <a:t>Course History</a:t>
            </a:r>
            <a:endParaRPr/>
          </a:p>
          <a:p>
            <a:pPr indent="-22860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chemeClr val="lt1"/>
                </a:solidFill>
              </a:rPr>
              <a:t>Class Schedule</a:t>
            </a:r>
            <a:endParaRPr/>
          </a:p>
          <a:p>
            <a:pPr indent="-22860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chemeClr val="lt1"/>
                </a:solidFill>
              </a:rPr>
              <a:t>Other Pertinent Documents</a:t>
            </a:r>
            <a:endParaRPr sz="2000">
              <a:solidFill>
                <a:schemeClr val="lt1"/>
              </a:solidFill>
            </a:endParaRPr>
          </a:p>
        </p:txBody>
      </p:sp>
      <p:cxnSp>
        <p:nvCxnSpPr>
          <p:cNvPr id="142" name="Google Shape;142;p21"/>
          <p:cNvCxnSpPr/>
          <p:nvPr/>
        </p:nvCxnSpPr>
        <p:spPr>
          <a:xfrm rot="10800000">
            <a:off x="834027" y="5707672"/>
            <a:ext cx="4713997" cy="0"/>
          </a:xfrm>
          <a:prstGeom prst="straightConnector1">
            <a:avLst/>
          </a:prstGeom>
          <a:noFill/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Friends looking at a a digital device" id="143" name="Google Shape;143;p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38265" r="17735" t="0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2E5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         </a:t>
            </a:r>
            <a:r>
              <a:rPr b="1" lang="en-US" sz="5400">
                <a:solidFill>
                  <a:srgbClr val="FF0000"/>
                </a:solidFill>
              </a:rPr>
              <a:t>GRADUATION REQUIREMENTS</a:t>
            </a:r>
            <a:endParaRPr/>
          </a:p>
        </p:txBody>
      </p:sp>
      <p:sp>
        <p:nvSpPr>
          <p:cNvPr id="149" name="Google Shape;149;p22"/>
          <p:cNvSpPr txBox="1"/>
          <p:nvPr>
            <p:ph idx="1" type="body"/>
          </p:nvPr>
        </p:nvSpPr>
        <p:spPr>
          <a:xfrm>
            <a:off x="763950" y="4899025"/>
            <a:ext cx="4722300" cy="43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000"/>
              <a:t>*</a:t>
            </a:r>
            <a:r>
              <a:rPr lang="en-US" sz="1600">
                <a:solidFill>
                  <a:srgbClr val="FF0000"/>
                </a:solidFill>
              </a:rPr>
              <a:t>2 years of World Language required for four year universities*</a:t>
            </a:r>
            <a:endParaRPr sz="2000"/>
          </a:p>
        </p:txBody>
      </p:sp>
      <p:sp>
        <p:nvSpPr>
          <p:cNvPr id="150" name="Google Shape;150;p2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b="1" i="0" lang="en-US" sz="2400" u="none" cap="none" strike="noStrik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5.0 credits needed to be promoted to Sophomore status</a:t>
            </a:r>
            <a:endParaRPr/>
          </a:p>
          <a:p>
            <a:pPr indent="-15875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b="1" i="0" lang="en-US" sz="2400" u="none" cap="none" strike="noStrik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11.0 credits needed to be promoted to Junior status</a:t>
            </a:r>
            <a:endParaRPr/>
          </a:p>
          <a:p>
            <a:pPr indent="-15875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</a:pPr>
            <a:r>
              <a:rPr b="1" i="0" lang="en-US" sz="2400" u="none" cap="none" strike="noStrik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17.0 credits needed to be promoted to Senior status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51" name="Google Shape;151;p22"/>
          <p:cNvSpPr txBox="1"/>
          <p:nvPr/>
        </p:nvSpPr>
        <p:spPr>
          <a:xfrm>
            <a:off x="6983667" y="5217017"/>
            <a:ext cx="3683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.50 CREDIT IS EARNED PER CLASS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1.00 CREDIT IS EARNED PER YEAR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.50 CREDIT CAN BE EARNED PER SEMESTER</a:t>
            </a:r>
            <a:endParaRPr/>
          </a:p>
        </p:txBody>
      </p:sp>
      <p:graphicFrame>
        <p:nvGraphicFramePr>
          <p:cNvPr id="152" name="Google Shape;152;p22"/>
          <p:cNvGraphicFramePr/>
          <p:nvPr/>
        </p:nvGraphicFramePr>
        <p:xfrm>
          <a:off x="763950" y="18428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{AF75C79C-3CA7-4EC4-A10D-78080969202A}</a:tableStyleId>
              </a:tblPr>
              <a:tblGrid>
                <a:gridCol w="3444275"/>
                <a:gridCol w="1277925"/>
              </a:tblGrid>
              <a:tr h="838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b="1" lang="en-US" u="sng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Areas of Study Required:</a:t>
                      </a:r>
                      <a:endParaRPr b="1" u="sng" cap="none" strike="noStrike">
                        <a:solidFill>
                          <a:srgbClr val="0000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182850" marL="1828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D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23 TOTAL CREDITS</a:t>
                      </a:r>
                      <a:endParaRPr b="1" u="none" cap="none" strike="noStrike">
                        <a:solidFill>
                          <a:srgbClr val="0000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182850" marL="1828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02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Language Arts</a:t>
                      </a:r>
                      <a:endParaRPr u="none" cap="none" strike="noStrike">
                        <a:solidFill>
                          <a:srgbClr val="0000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182850" marL="1828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D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b="1" lang="en-US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4*</a:t>
                      </a:r>
                      <a:endParaRPr b="1" u="none" cap="none" strike="noStrike">
                        <a:solidFill>
                          <a:srgbClr val="0000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182850" marL="1828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02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Mathematics</a:t>
                      </a:r>
                      <a:endParaRPr u="none" cap="none" strike="noStrike">
                        <a:solidFill>
                          <a:srgbClr val="0000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182850" marL="1828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D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b="1" lang="en-US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4*</a:t>
                      </a:r>
                      <a:endParaRPr b="1" u="none" cap="none" strike="noStrike">
                        <a:solidFill>
                          <a:srgbClr val="0000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182850" marL="1828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02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Science</a:t>
                      </a:r>
                      <a:endParaRPr u="none" cap="none" strike="noStrike">
                        <a:solidFill>
                          <a:srgbClr val="0000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182850" marL="1828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D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4*</a:t>
                      </a:r>
                      <a:endParaRPr b="1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0" marB="0" marR="182850" marL="1828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02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Social Studies</a:t>
                      </a:r>
                      <a:endParaRPr u="none" cap="none" strike="noStrike">
                        <a:solidFill>
                          <a:srgbClr val="0000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182850" marL="1828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D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b="1" lang="en-US" u="none" cap="none" strike="noStrike">
                          <a:solidFill>
                            <a:srgbClr val="000000"/>
                          </a:solidFill>
                        </a:rPr>
                        <a:t>3*</a:t>
                      </a:r>
                      <a:endParaRPr b="1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0" marB="0" marR="182850" marL="1828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29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Modern/Classical Languages and/or Technical Education and/or Fine Arts </a:t>
                      </a:r>
                      <a:endParaRPr u="none" cap="none" strike="noStrike">
                        <a:solidFill>
                          <a:srgbClr val="0000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182850" marL="1828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D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u="none" cap="none" strike="noStrike">
                          <a:solidFill>
                            <a:srgbClr val="000000"/>
                          </a:solidFill>
                        </a:rPr>
                        <a:t>3*</a:t>
                      </a:r>
                      <a:endParaRPr b="1" u="none" cap="none" strike="noStrike">
                        <a:solidFill>
                          <a:srgbClr val="000000"/>
                        </a:solidFill>
                        <a:highlight>
                          <a:srgbClr val="FFABC2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182850" marL="1828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02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Health and Personal Fitness</a:t>
                      </a:r>
                      <a:endParaRPr u="none" cap="none" strike="noStrike">
                        <a:solidFill>
                          <a:srgbClr val="0000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182850" marL="1828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D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u="none" cap="none" strike="noStrike">
                          <a:solidFill>
                            <a:srgbClr val="000000"/>
                          </a:solidFill>
                        </a:rPr>
                        <a:t>1</a:t>
                      </a:r>
                      <a:endParaRPr b="1" u="none" cap="none" strike="noStrike">
                        <a:solidFill>
                          <a:srgbClr val="000000"/>
                        </a:solidFill>
                        <a:highlight>
                          <a:srgbClr val="FFABC2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182850" marL="1828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02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Electives</a:t>
                      </a:r>
                      <a:endParaRPr u="none" cap="none" strike="noStrike">
                        <a:solidFill>
                          <a:srgbClr val="0000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182850" marL="1828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ED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b="1" lang="en-US" u="none" cap="none" strike="noStrik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4</a:t>
                      </a:r>
                      <a:endParaRPr b="1" u="none" cap="none" strike="noStrike">
                        <a:solidFill>
                          <a:srgbClr val="0000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182850" marL="18285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CECE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                 </a:t>
            </a:r>
            <a:r>
              <a:rPr lang="en-US" sz="6000"/>
              <a:t>EXTRA HELP RESOURCES</a:t>
            </a:r>
            <a:endParaRPr/>
          </a:p>
        </p:txBody>
      </p:sp>
      <p:sp>
        <p:nvSpPr>
          <p:cNvPr id="158" name="Google Shape;158;p2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0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b="1" lang="en-US" sz="2400">
                <a:solidFill>
                  <a:schemeClr val="lt1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C25 – P2P Tutoring Available</a:t>
            </a:r>
            <a:endParaRPr/>
          </a:p>
          <a:p>
            <a:pPr indent="-3556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b="1" lang="en-US" sz="2400">
                <a:solidFill>
                  <a:schemeClr val="lt1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ore/After School</a:t>
            </a:r>
            <a:endParaRPr/>
          </a:p>
          <a:p>
            <a:pPr indent="-3556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b="1" lang="en-US" sz="2400">
                <a:solidFill>
                  <a:schemeClr val="lt1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Khan Academy</a:t>
            </a:r>
            <a:endParaRPr/>
          </a:p>
          <a:p>
            <a:pPr indent="-3556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b="1" lang="en-US" sz="2400">
                <a:solidFill>
                  <a:schemeClr val="lt1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NTI Room – during lunch periods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59" name="Google Shape;159;p23"/>
          <p:cNvSpPr txBox="1"/>
          <p:nvPr>
            <p:ph idx="2" type="body"/>
          </p:nvPr>
        </p:nvSpPr>
        <p:spPr>
          <a:xfrm>
            <a:off x="6172199" y="1825625"/>
            <a:ext cx="5342467" cy="4846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Peer to Peer tutoring (e-class)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Teacher help before and after school. ( talk to your teacher)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NTI Room during all lunch periods.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Credit Recovery ( failing grade must be no lower than 50)Please see your counselor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Public Library( provide tutoring online Tutor.com)</a:t>
            </a:r>
            <a:endParaRPr/>
          </a:p>
        </p:txBody>
      </p:sp>
      <p:pic>
        <p:nvPicPr>
          <p:cNvPr descr="Close-up of a document with numbers and numbers&#10;&#10;Description automatically generated" id="160" name="Google Shape;16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7066" y="1690688"/>
            <a:ext cx="5935134" cy="4596606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3"/>
          <p:cNvSpPr txBox="1"/>
          <p:nvPr/>
        </p:nvSpPr>
        <p:spPr>
          <a:xfrm>
            <a:off x="2438400" y="5867400"/>
            <a:ext cx="7315200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This Photo</a:t>
            </a: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 Unknown Author is licensed under </a:t>
            </a:r>
            <a:r>
              <a:rPr lang="en-US" sz="9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CC BY-SA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E2F3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4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24"/>
          <p:cNvSpPr/>
          <p:nvPr/>
        </p:nvSpPr>
        <p:spPr>
          <a:xfrm flipH="1" rot="5400000">
            <a:off x="-1410084" y="1410082"/>
            <a:ext cx="6858000" cy="4037836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24"/>
          <p:cNvSpPr/>
          <p:nvPr/>
        </p:nvSpPr>
        <p:spPr>
          <a:xfrm flipH="1" rot="5400000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24"/>
          <p:cNvSpPr/>
          <p:nvPr/>
        </p:nvSpPr>
        <p:spPr>
          <a:xfrm flipH="1" rot="5400000">
            <a:off x="767923" y="3588085"/>
            <a:ext cx="2501979" cy="403784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4"/>
          <p:cNvSpPr/>
          <p:nvPr/>
        </p:nvSpPr>
        <p:spPr>
          <a:xfrm rot="-964587">
            <a:off x="-501737" y="969718"/>
            <a:ext cx="3900357" cy="4178958"/>
          </a:xfrm>
          <a:custGeom>
            <a:rect b="b" l="l" r="r" t="t"/>
            <a:pathLst>
              <a:path extrusionOk="0" h="4178958" w="3900357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4"/>
          <p:cNvSpPr/>
          <p:nvPr/>
        </p:nvSpPr>
        <p:spPr>
          <a:xfrm flipH="1" rot="5400000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4"/>
          <p:cNvSpPr txBox="1"/>
          <p:nvPr>
            <p:ph type="ctrTitle"/>
          </p:nvPr>
        </p:nvSpPr>
        <p:spPr>
          <a:xfrm>
            <a:off x="140677" y="586855"/>
            <a:ext cx="3760296" cy="451268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  PSAT FOR ALL DULUTH’S </a:t>
            </a:r>
            <a:r>
              <a:rPr lang="en-US" sz="4000">
                <a:solidFill>
                  <a:srgbClr val="FFFFFF"/>
                </a:solidFill>
              </a:rPr>
              <a:t>SOPHOMORES</a:t>
            </a:r>
            <a:br>
              <a:rPr lang="en-US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OCTOBER 29</a:t>
            </a:r>
            <a:r>
              <a:rPr baseline="30000" lang="en-US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br>
              <a:rPr lang="en-US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(Free of Charge)</a:t>
            </a:r>
            <a:br>
              <a:rPr lang="en-US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4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4"/>
          <p:cNvSpPr txBox="1"/>
          <p:nvPr>
            <p:ph idx="1" type="subTitle"/>
          </p:nvPr>
        </p:nvSpPr>
        <p:spPr>
          <a:xfrm>
            <a:off x="4424775" y="1641225"/>
            <a:ext cx="7485600" cy="334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2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t/>
            </a:r>
            <a:endParaRPr b="0" i="0" sz="2000" u="none" cap="none" strike="noStrike"/>
          </a:p>
          <a:p>
            <a:pPr indent="0" lvl="2" marL="71437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b="1" i="0" lang="en-US" sz="2700" u="none" cap="none" strike="noStrike"/>
              <a:t>Prepares students for the SAT</a:t>
            </a:r>
            <a:endParaRPr b="0" i="0" sz="2700" u="none" cap="none" strike="noStrike"/>
          </a:p>
          <a:p>
            <a:pPr indent="0" lvl="2" marL="71437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b="1" i="0" lang="en-US" sz="2700" u="none" cap="none" strike="noStrike"/>
              <a:t>Opens doors to colleges</a:t>
            </a:r>
            <a:endParaRPr b="0" i="0" sz="2700" u="none" cap="none" strike="noStrike"/>
          </a:p>
          <a:p>
            <a:pPr indent="0" lvl="2" marL="71437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b="1" i="0" lang="en-US" sz="2700" u="none" cap="none" strike="noStrike"/>
              <a:t>Connects students to scholarship opportunities - NMSQT</a:t>
            </a:r>
            <a:endParaRPr b="0" i="0" sz="2700" u="none" cap="none" strike="noStrike"/>
          </a:p>
          <a:p>
            <a:pPr indent="0" lvl="2" marL="71437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b="1" i="0" lang="en-US" sz="2700" u="none" cap="none" strike="noStrike"/>
              <a:t>Increases access to Advanced Placement (AP) &amp; college credit</a:t>
            </a:r>
            <a:endParaRPr b="0" i="0" sz="2700" u="none" cap="none" strike="noStrike"/>
          </a:p>
          <a:p>
            <a:pPr indent="12700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/>
          </a:p>
        </p:txBody>
      </p:sp>
      <p:sp>
        <p:nvSpPr>
          <p:cNvPr id="175" name="Google Shape;175;p24"/>
          <p:cNvSpPr txBox="1"/>
          <p:nvPr/>
        </p:nvSpPr>
        <p:spPr>
          <a:xfrm>
            <a:off x="4434100" y="4850975"/>
            <a:ext cx="53313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For more information go to</a:t>
            </a: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7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sng" cap="none" strike="noStrike">
                <a:solidFill>
                  <a:schemeClr val="dk1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https://collegereadiness.collegeboard.or</a:t>
            </a:r>
            <a:r>
              <a:rPr b="1" i="0" lang="en-US" sz="1800" u="sng" cap="none" strike="noStrike">
                <a:solidFill>
                  <a:schemeClr val="dk1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</a:t>
            </a:r>
            <a:r>
              <a:rPr b="1" i="0" lang="en-US" sz="1800" u="none" cap="none" strike="noStrike">
                <a:solidFill>
                  <a:schemeClr val="dk1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24"/>
          <p:cNvSpPr txBox="1"/>
          <p:nvPr/>
        </p:nvSpPr>
        <p:spPr>
          <a:xfrm>
            <a:off x="5275757" y="388480"/>
            <a:ext cx="533121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Should I Take PSAT?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