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sldIdLst>
    <p:sldId id="256" r:id="rId2"/>
    <p:sldId id="257" r:id="rId3"/>
    <p:sldId id="259" r:id="rId4"/>
    <p:sldId id="274" r:id="rId5"/>
    <p:sldId id="260" r:id="rId6"/>
    <p:sldId id="299" r:id="rId7"/>
    <p:sldId id="266" r:id="rId8"/>
    <p:sldId id="291" r:id="rId9"/>
    <p:sldId id="290" r:id="rId10"/>
    <p:sldId id="267" r:id="rId11"/>
    <p:sldId id="262" r:id="rId12"/>
    <p:sldId id="298" r:id="rId13"/>
    <p:sldId id="277" r:id="rId14"/>
    <p:sldId id="275" r:id="rId15"/>
    <p:sldId id="276" r:id="rId16"/>
    <p:sldId id="278" r:id="rId17"/>
    <p:sldId id="282" r:id="rId18"/>
    <p:sldId id="279" r:id="rId19"/>
    <p:sldId id="280" r:id="rId20"/>
    <p:sldId id="281" r:id="rId21"/>
    <p:sldId id="268" r:id="rId22"/>
    <p:sldId id="270" r:id="rId23"/>
    <p:sldId id="294" r:id="rId24"/>
    <p:sldId id="286" r:id="rId25"/>
    <p:sldId id="283" r:id="rId26"/>
    <p:sldId id="284" r:id="rId27"/>
    <p:sldId id="292" r:id="rId28"/>
    <p:sldId id="297" r:id="rId29"/>
    <p:sldId id="285" r:id="rId30"/>
    <p:sldId id="271" r:id="rId31"/>
    <p:sldId id="263" r:id="rId32"/>
    <p:sldId id="287" r:id="rId33"/>
    <p:sldId id="288" r:id="rId34"/>
    <p:sldId id="300" r:id="rId35"/>
    <p:sldId id="302" r:id="rId36"/>
    <p:sldId id="301" r:id="rId37"/>
    <p:sldId id="264" r:id="rId38"/>
    <p:sldId id="258" r:id="rId39"/>
    <p:sldId id="273" r:id="rId40"/>
    <p:sldId id="293"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7AD02-81EA-9479-CE37-C124A659DBA1}" v="27" dt="2024-09-24T21:20:07.285"/>
    <p1510:client id="{28A7E9E7-3574-45CD-2640-811CFA4132E5}" v="272" dt="2024-09-23T16:06:39.902"/>
    <p1510:client id="{5D30C3C9-5C8E-9544-FB50-C0A061EFD1E0}" v="727" dt="2024-09-24T15:18:00.270"/>
    <p1510:client id="{AA23F397-092D-396D-D9C2-65B71644636A}" v="100" dt="2024-09-23T16:50:44.215"/>
    <p1510:client id="{F39CCF09-95B3-0671-9315-27CDE5C0917E}" v="10" dt="2024-09-23T17:25:29.956"/>
    <p1510:client id="{FB1BC4EC-7E5E-F03C-C2B1-34E6FAD8DA55}" v="1" dt="2024-09-24T13:01:38.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3879F-AAC2-40DA-AE11-8D0EAB991089}" type="datetimeFigureOut">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7A66F-868C-42F9-A6B2-2FF715FA8B34}" type="slidenum">
              <a:t>‹#›</a:t>
            </a:fld>
            <a:endParaRPr lang="en-US"/>
          </a:p>
        </p:txBody>
      </p:sp>
    </p:spTree>
    <p:extLst>
      <p:ext uri="{BB962C8B-B14F-4D97-AF65-F5344CB8AC3E}">
        <p14:creationId xmlns:p14="http://schemas.microsoft.com/office/powerpoint/2010/main" val="16008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afutures.org/media/kswotdbu/rigor-list-november-2021-print-ready.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p>
          <a:p>
            <a:endParaRPr lang="en-US">
              <a:cs typeface="Calibri"/>
            </a:endParaRPr>
          </a:p>
          <a:p>
            <a:r>
              <a:rPr lang="en-US">
                <a:cs typeface="Calibri"/>
              </a:rPr>
              <a:t>Green lines - hyperlinks</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a:t>
            </a:fld>
            <a:endParaRPr lang="en-US"/>
          </a:p>
        </p:txBody>
      </p:sp>
    </p:spTree>
    <p:extLst>
      <p:ext uri="{BB962C8B-B14F-4D97-AF65-F5344CB8AC3E}">
        <p14:creationId xmlns:p14="http://schemas.microsoft.com/office/powerpoint/2010/main" val="218439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Erin</a:t>
            </a:r>
          </a:p>
          <a:p>
            <a:endParaRPr lang="en-US">
              <a:cs typeface="Calibri"/>
            </a:endParaRPr>
          </a:p>
        </p:txBody>
      </p:sp>
      <p:sp>
        <p:nvSpPr>
          <p:cNvPr id="4" name="Slide Number Placeholder 3"/>
          <p:cNvSpPr>
            <a:spLocks noGrp="1"/>
          </p:cNvSpPr>
          <p:nvPr>
            <p:ph type="sldNum" sz="quarter" idx="5"/>
          </p:nvPr>
        </p:nvSpPr>
        <p:spPr/>
        <p:txBody>
          <a:bodyPr/>
          <a:lstStyle/>
          <a:p>
            <a:fld id="{40D7A66F-868C-42F9-A6B2-2FF715FA8B34}" type="slidenum">
              <a:rPr lang="en-US"/>
              <a:t>10</a:t>
            </a:fld>
            <a:endParaRPr lang="en-US"/>
          </a:p>
        </p:txBody>
      </p:sp>
    </p:spTree>
    <p:extLst>
      <p:ext uri="{BB962C8B-B14F-4D97-AF65-F5344CB8AC3E}">
        <p14:creationId xmlns:p14="http://schemas.microsoft.com/office/powerpoint/2010/main" val="8418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Erin</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11</a:t>
            </a:fld>
            <a:endParaRPr lang="en-US"/>
          </a:p>
        </p:txBody>
      </p:sp>
    </p:spTree>
    <p:extLst>
      <p:ext uri="{BB962C8B-B14F-4D97-AF65-F5344CB8AC3E}">
        <p14:creationId xmlns:p14="http://schemas.microsoft.com/office/powerpoint/2010/main" val="334255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Erin</a:t>
            </a:r>
          </a:p>
        </p:txBody>
      </p:sp>
      <p:sp>
        <p:nvSpPr>
          <p:cNvPr id="4" name="Slide Number Placeholder 3"/>
          <p:cNvSpPr>
            <a:spLocks noGrp="1"/>
          </p:cNvSpPr>
          <p:nvPr>
            <p:ph type="sldNum" sz="quarter" idx="5"/>
          </p:nvPr>
        </p:nvSpPr>
        <p:spPr/>
        <p:txBody>
          <a:bodyPr/>
          <a:lstStyle/>
          <a:p>
            <a:fld id="{40D7A66F-868C-42F9-A6B2-2FF715FA8B34}" type="slidenum">
              <a:rPr lang="en-US"/>
              <a:t>12</a:t>
            </a:fld>
            <a:endParaRPr lang="en-US"/>
          </a:p>
        </p:txBody>
      </p:sp>
    </p:spTree>
    <p:extLst>
      <p:ext uri="{BB962C8B-B14F-4D97-AF65-F5344CB8AC3E}">
        <p14:creationId xmlns:p14="http://schemas.microsoft.com/office/powerpoint/2010/main" val="394383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William</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13</a:t>
            </a:fld>
            <a:endParaRPr lang="en-US"/>
          </a:p>
        </p:txBody>
      </p:sp>
    </p:spTree>
    <p:extLst>
      <p:ext uri="{BB962C8B-B14F-4D97-AF65-F5344CB8AC3E}">
        <p14:creationId xmlns:p14="http://schemas.microsoft.com/office/powerpoint/2010/main" val="135597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William</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14</a:t>
            </a:fld>
            <a:endParaRPr lang="en-US"/>
          </a:p>
        </p:txBody>
      </p:sp>
    </p:spTree>
    <p:extLst>
      <p:ext uri="{BB962C8B-B14F-4D97-AF65-F5344CB8AC3E}">
        <p14:creationId xmlns:p14="http://schemas.microsoft.com/office/powerpoint/2010/main" val="89809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William</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15</a:t>
            </a:fld>
            <a:endParaRPr lang="en-US"/>
          </a:p>
        </p:txBody>
      </p:sp>
    </p:spTree>
    <p:extLst>
      <p:ext uri="{BB962C8B-B14F-4D97-AF65-F5344CB8AC3E}">
        <p14:creationId xmlns:p14="http://schemas.microsoft.com/office/powerpoint/2010/main" val="316824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William</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16</a:t>
            </a:fld>
            <a:endParaRPr lang="en-US"/>
          </a:p>
        </p:txBody>
      </p:sp>
    </p:spTree>
    <p:extLst>
      <p:ext uri="{BB962C8B-B14F-4D97-AF65-F5344CB8AC3E}">
        <p14:creationId xmlns:p14="http://schemas.microsoft.com/office/powerpoint/2010/main" val="3508786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William</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17</a:t>
            </a:fld>
            <a:endParaRPr lang="en-US"/>
          </a:p>
        </p:txBody>
      </p:sp>
    </p:spTree>
    <p:extLst>
      <p:ext uri="{BB962C8B-B14F-4D97-AF65-F5344CB8AC3E}">
        <p14:creationId xmlns:p14="http://schemas.microsoft.com/office/powerpoint/2010/main" val="71493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Alisha</a:t>
            </a:r>
          </a:p>
        </p:txBody>
      </p:sp>
      <p:sp>
        <p:nvSpPr>
          <p:cNvPr id="4" name="Slide Number Placeholder 3"/>
          <p:cNvSpPr>
            <a:spLocks noGrp="1"/>
          </p:cNvSpPr>
          <p:nvPr>
            <p:ph type="sldNum" sz="quarter" idx="5"/>
          </p:nvPr>
        </p:nvSpPr>
        <p:spPr/>
        <p:txBody>
          <a:bodyPr/>
          <a:lstStyle/>
          <a:p>
            <a:fld id="{40D7A66F-868C-42F9-A6B2-2FF715FA8B34}" type="slidenum">
              <a:rPr lang="en-US"/>
              <a:t>18</a:t>
            </a:fld>
            <a:endParaRPr lang="en-US"/>
          </a:p>
        </p:txBody>
      </p:sp>
    </p:spTree>
    <p:extLst>
      <p:ext uri="{BB962C8B-B14F-4D97-AF65-F5344CB8AC3E}">
        <p14:creationId xmlns:p14="http://schemas.microsoft.com/office/powerpoint/2010/main" val="189403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Alisha</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19</a:t>
            </a:fld>
            <a:endParaRPr lang="en-US"/>
          </a:p>
        </p:txBody>
      </p:sp>
    </p:spTree>
    <p:extLst>
      <p:ext uri="{BB962C8B-B14F-4D97-AF65-F5344CB8AC3E}">
        <p14:creationId xmlns:p14="http://schemas.microsoft.com/office/powerpoint/2010/main" val="87889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p>
        </p:txBody>
      </p:sp>
      <p:sp>
        <p:nvSpPr>
          <p:cNvPr id="4" name="Slide Number Placeholder 3"/>
          <p:cNvSpPr>
            <a:spLocks noGrp="1"/>
          </p:cNvSpPr>
          <p:nvPr>
            <p:ph type="sldNum" sz="quarter" idx="5"/>
          </p:nvPr>
        </p:nvSpPr>
        <p:spPr/>
        <p:txBody>
          <a:bodyPr/>
          <a:lstStyle/>
          <a:p>
            <a:fld id="{40D7A66F-868C-42F9-A6B2-2FF715FA8B34}" type="slidenum">
              <a:t>2</a:t>
            </a:fld>
            <a:endParaRPr lang="en-US"/>
          </a:p>
        </p:txBody>
      </p:sp>
    </p:spTree>
    <p:extLst>
      <p:ext uri="{BB962C8B-B14F-4D97-AF65-F5344CB8AC3E}">
        <p14:creationId xmlns:p14="http://schemas.microsoft.com/office/powerpoint/2010/main" val="3876175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Alisha</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20</a:t>
            </a:fld>
            <a:endParaRPr lang="en-US"/>
          </a:p>
        </p:txBody>
      </p:sp>
    </p:spTree>
    <p:extLst>
      <p:ext uri="{BB962C8B-B14F-4D97-AF65-F5344CB8AC3E}">
        <p14:creationId xmlns:p14="http://schemas.microsoft.com/office/powerpoint/2010/main" val="172056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Jennifer</a:t>
            </a:r>
          </a:p>
        </p:txBody>
      </p:sp>
      <p:sp>
        <p:nvSpPr>
          <p:cNvPr id="4" name="Slide Number Placeholder 3"/>
          <p:cNvSpPr>
            <a:spLocks noGrp="1"/>
          </p:cNvSpPr>
          <p:nvPr>
            <p:ph type="sldNum" sz="quarter" idx="5"/>
          </p:nvPr>
        </p:nvSpPr>
        <p:spPr/>
        <p:txBody>
          <a:bodyPr/>
          <a:lstStyle/>
          <a:p>
            <a:fld id="{40D7A66F-868C-42F9-A6B2-2FF715FA8B34}" type="slidenum">
              <a:rPr lang="en-US"/>
              <a:t>21</a:t>
            </a:fld>
            <a:endParaRPr lang="en-US"/>
          </a:p>
        </p:txBody>
      </p:sp>
    </p:spTree>
    <p:extLst>
      <p:ext uri="{BB962C8B-B14F-4D97-AF65-F5344CB8AC3E}">
        <p14:creationId xmlns:p14="http://schemas.microsoft.com/office/powerpoint/2010/main" val="190406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Jennifer</a:t>
            </a:r>
          </a:p>
        </p:txBody>
      </p:sp>
      <p:sp>
        <p:nvSpPr>
          <p:cNvPr id="4" name="Slide Number Placeholder 3"/>
          <p:cNvSpPr>
            <a:spLocks noGrp="1"/>
          </p:cNvSpPr>
          <p:nvPr>
            <p:ph type="sldNum" sz="quarter" idx="5"/>
          </p:nvPr>
        </p:nvSpPr>
        <p:spPr/>
        <p:txBody>
          <a:bodyPr/>
          <a:lstStyle/>
          <a:p>
            <a:fld id="{40D7A66F-868C-42F9-A6B2-2FF715FA8B34}" type="slidenum">
              <a:rPr lang="en-US"/>
              <a:t>22</a:t>
            </a:fld>
            <a:endParaRPr lang="en-US"/>
          </a:p>
        </p:txBody>
      </p:sp>
    </p:spTree>
    <p:extLst>
      <p:ext uri="{BB962C8B-B14F-4D97-AF65-F5344CB8AC3E}">
        <p14:creationId xmlns:p14="http://schemas.microsoft.com/office/powerpoint/2010/main" val="2592769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Jennifer</a:t>
            </a:r>
          </a:p>
          <a:p>
            <a:endParaRPr lang="en-US">
              <a:cs typeface="Calibri"/>
            </a:endParaRPr>
          </a:p>
          <a:p>
            <a:r>
              <a:rPr lang="en-US">
                <a:cs typeface="Calibri"/>
              </a:rPr>
              <a:t>Mention daily practice app &amp; practice tests</a:t>
            </a:r>
          </a:p>
        </p:txBody>
      </p:sp>
      <p:sp>
        <p:nvSpPr>
          <p:cNvPr id="4" name="Slide Number Placeholder 3"/>
          <p:cNvSpPr>
            <a:spLocks noGrp="1"/>
          </p:cNvSpPr>
          <p:nvPr>
            <p:ph type="sldNum" sz="quarter" idx="5"/>
          </p:nvPr>
        </p:nvSpPr>
        <p:spPr/>
        <p:txBody>
          <a:bodyPr/>
          <a:lstStyle/>
          <a:p>
            <a:fld id="{40D7A66F-868C-42F9-A6B2-2FF715FA8B34}" type="slidenum">
              <a:rPr lang="en-US"/>
              <a:t>23</a:t>
            </a:fld>
            <a:endParaRPr lang="en-US"/>
          </a:p>
        </p:txBody>
      </p:sp>
    </p:spTree>
    <p:extLst>
      <p:ext uri="{BB962C8B-B14F-4D97-AF65-F5344CB8AC3E}">
        <p14:creationId xmlns:p14="http://schemas.microsoft.com/office/powerpoint/2010/main" val="2886924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Jennifer</a:t>
            </a:r>
          </a:p>
          <a:p>
            <a:endParaRPr lang="en-US">
              <a:cs typeface="Calibri"/>
            </a:endParaRPr>
          </a:p>
          <a:p>
            <a:r>
              <a:rPr lang="en-US">
                <a:cs typeface="Calibri"/>
              </a:rPr>
              <a:t>Zell Miller - </a:t>
            </a:r>
            <a:endParaRPr lang="en-US"/>
          </a:p>
          <a:p>
            <a:r>
              <a:rPr lang="en-US" b="1"/>
              <a:t>Meet the following criteria:</a:t>
            </a:r>
            <a:endParaRPr lang="en-US"/>
          </a:p>
          <a:p>
            <a:pPr marL="171450" indent="-171450">
              <a:buFont typeface="Arial"/>
              <a:buChar char="•"/>
            </a:pPr>
            <a:r>
              <a:rPr lang="en-US"/>
              <a:t>Graduate with a minimum 3.7 Calculated HOPE GPA.</a:t>
            </a:r>
            <a:endParaRPr lang="en-US">
              <a:cs typeface="Calibri"/>
            </a:endParaRPr>
          </a:p>
          <a:p>
            <a:pPr marL="171450" indent="-171450">
              <a:buFont typeface="Arial"/>
              <a:buChar char="•"/>
            </a:pPr>
            <a:r>
              <a:rPr lang="en-US"/>
              <a:t>Earn a minimum of four full rigor credits from the </a:t>
            </a:r>
            <a:r>
              <a:rPr lang="en-US">
                <a:hlinkClick r:id="rId3"/>
              </a:rPr>
              <a:t>Academic Rigor Course List</a:t>
            </a:r>
            <a:r>
              <a:rPr lang="en-US"/>
              <a:t>. </a:t>
            </a:r>
            <a:endParaRPr lang="en-US">
              <a:cs typeface="Calibri"/>
            </a:endParaRPr>
          </a:p>
          <a:p>
            <a:pPr marL="171450" indent="-171450">
              <a:buFont typeface="Arial"/>
              <a:buChar char="•"/>
            </a:pPr>
            <a:r>
              <a:rPr lang="en-US"/>
              <a:t>Earn a qualifying test score on a single national or state/district administration of the ACT or single national administration of the SAT prior to high school graduation.</a:t>
            </a:r>
            <a:endParaRPr lang="en-US">
              <a:cs typeface="Calibri"/>
            </a:endParaRPr>
          </a:p>
          <a:p>
            <a:r>
              <a:rPr lang="en-US"/>
              <a:t>A minimum composite score of 26 is required for the ACT.</a:t>
            </a:r>
            <a:endParaRPr lang="en-US">
              <a:cs typeface="Calibri"/>
            </a:endParaRPr>
          </a:p>
          <a:p>
            <a:r>
              <a:rPr lang="en-US"/>
              <a:t>A minimum score of 1200 is required for the SAT.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0D7A66F-868C-42F9-A6B2-2FF715FA8B34}" type="slidenum">
              <a:rPr lang="en-US"/>
              <a:t>24</a:t>
            </a:fld>
            <a:endParaRPr lang="en-US"/>
          </a:p>
        </p:txBody>
      </p:sp>
    </p:spTree>
    <p:extLst>
      <p:ext uri="{BB962C8B-B14F-4D97-AF65-F5344CB8AC3E}">
        <p14:creationId xmlns:p14="http://schemas.microsoft.com/office/powerpoint/2010/main" val="968102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p>
        </p:txBody>
      </p:sp>
      <p:sp>
        <p:nvSpPr>
          <p:cNvPr id="4" name="Slide Number Placeholder 3"/>
          <p:cNvSpPr>
            <a:spLocks noGrp="1"/>
          </p:cNvSpPr>
          <p:nvPr>
            <p:ph type="sldNum" sz="quarter" idx="5"/>
          </p:nvPr>
        </p:nvSpPr>
        <p:spPr/>
        <p:txBody>
          <a:bodyPr/>
          <a:lstStyle/>
          <a:p>
            <a:fld id="{40D7A66F-868C-42F9-A6B2-2FF715FA8B34}" type="slidenum">
              <a:rPr lang="en-US"/>
              <a:t>25</a:t>
            </a:fld>
            <a:endParaRPr lang="en-US"/>
          </a:p>
        </p:txBody>
      </p:sp>
    </p:spTree>
    <p:extLst>
      <p:ext uri="{BB962C8B-B14F-4D97-AF65-F5344CB8AC3E}">
        <p14:creationId xmlns:p14="http://schemas.microsoft.com/office/powerpoint/2010/main" val="2088774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endParaRPr lang="en-US"/>
          </a:p>
          <a:p>
            <a:endParaRPr lang="en-US">
              <a:cs typeface="Calibri"/>
            </a:endParaRPr>
          </a:p>
          <a:p>
            <a:r>
              <a:rPr lang="en-US">
                <a:cs typeface="Calibri"/>
              </a:rPr>
              <a:t>talk about requirements</a:t>
            </a:r>
          </a:p>
          <a:p>
            <a:r>
              <a:rPr lang="en-US">
                <a:cs typeface="Calibri"/>
              </a:rPr>
              <a:t>HOPE – 3.0 </a:t>
            </a:r>
          </a:p>
          <a:p>
            <a:r>
              <a:rPr lang="en-US">
                <a:cs typeface="Calibri"/>
              </a:rPr>
              <a:t>Zell – 3.7 and 1200 SAT or 26 ACT</a:t>
            </a:r>
          </a:p>
        </p:txBody>
      </p:sp>
      <p:sp>
        <p:nvSpPr>
          <p:cNvPr id="4" name="Slide Number Placeholder 3"/>
          <p:cNvSpPr>
            <a:spLocks noGrp="1"/>
          </p:cNvSpPr>
          <p:nvPr>
            <p:ph type="sldNum" sz="quarter" idx="5"/>
          </p:nvPr>
        </p:nvSpPr>
        <p:spPr/>
        <p:txBody>
          <a:bodyPr/>
          <a:lstStyle/>
          <a:p>
            <a:fld id="{40D7A66F-868C-42F9-A6B2-2FF715FA8B34}" type="slidenum">
              <a:rPr lang="en-US"/>
              <a:t>26</a:t>
            </a:fld>
            <a:endParaRPr lang="en-US"/>
          </a:p>
        </p:txBody>
      </p:sp>
    </p:spTree>
    <p:extLst>
      <p:ext uri="{BB962C8B-B14F-4D97-AF65-F5344CB8AC3E}">
        <p14:creationId xmlns:p14="http://schemas.microsoft.com/office/powerpoint/2010/main" val="602541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p>
        </p:txBody>
      </p:sp>
      <p:sp>
        <p:nvSpPr>
          <p:cNvPr id="4" name="Slide Number Placeholder 3"/>
          <p:cNvSpPr>
            <a:spLocks noGrp="1"/>
          </p:cNvSpPr>
          <p:nvPr>
            <p:ph type="sldNum" sz="quarter" idx="5"/>
          </p:nvPr>
        </p:nvSpPr>
        <p:spPr/>
        <p:txBody>
          <a:bodyPr/>
          <a:lstStyle/>
          <a:p>
            <a:fld id="{40D7A66F-868C-42F9-A6B2-2FF715FA8B34}" type="slidenum">
              <a:rPr lang="en-US"/>
              <a:t>27</a:t>
            </a:fld>
            <a:endParaRPr lang="en-US"/>
          </a:p>
        </p:txBody>
      </p:sp>
    </p:spTree>
    <p:extLst>
      <p:ext uri="{BB962C8B-B14F-4D97-AF65-F5344CB8AC3E}">
        <p14:creationId xmlns:p14="http://schemas.microsoft.com/office/powerpoint/2010/main" val="928665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p>
        </p:txBody>
      </p:sp>
      <p:sp>
        <p:nvSpPr>
          <p:cNvPr id="4" name="Slide Number Placeholder 3"/>
          <p:cNvSpPr>
            <a:spLocks noGrp="1"/>
          </p:cNvSpPr>
          <p:nvPr>
            <p:ph type="sldNum" sz="quarter" idx="5"/>
          </p:nvPr>
        </p:nvSpPr>
        <p:spPr/>
        <p:txBody>
          <a:bodyPr/>
          <a:lstStyle/>
          <a:p>
            <a:fld id="{40D7A66F-868C-42F9-A6B2-2FF715FA8B34}" type="slidenum">
              <a:rPr lang="en-US"/>
              <a:t>28</a:t>
            </a:fld>
            <a:endParaRPr lang="en-US"/>
          </a:p>
        </p:txBody>
      </p:sp>
    </p:spTree>
    <p:extLst>
      <p:ext uri="{BB962C8B-B14F-4D97-AF65-F5344CB8AC3E}">
        <p14:creationId xmlns:p14="http://schemas.microsoft.com/office/powerpoint/2010/main" val="169836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p>
          <a:p>
            <a:endParaRPr lang="en-US">
              <a:cs typeface="Calibri"/>
            </a:endParaRPr>
          </a:p>
          <a:p>
            <a:r>
              <a:rPr lang="en-US">
                <a:cs typeface="Calibri"/>
              </a:rPr>
              <a:t>Mention FSA ID</a:t>
            </a:r>
          </a:p>
          <a:p>
            <a:endParaRPr lang="en-US">
              <a:cs typeface="Calibri"/>
            </a:endParaRPr>
          </a:p>
        </p:txBody>
      </p:sp>
      <p:sp>
        <p:nvSpPr>
          <p:cNvPr id="4" name="Slide Number Placeholder 3"/>
          <p:cNvSpPr>
            <a:spLocks noGrp="1"/>
          </p:cNvSpPr>
          <p:nvPr>
            <p:ph type="sldNum" sz="quarter" idx="5"/>
          </p:nvPr>
        </p:nvSpPr>
        <p:spPr/>
        <p:txBody>
          <a:bodyPr/>
          <a:lstStyle/>
          <a:p>
            <a:fld id="{40D7A66F-868C-42F9-A6B2-2FF715FA8B34}" type="slidenum">
              <a:rPr lang="en-US"/>
              <a:t>29</a:t>
            </a:fld>
            <a:endParaRPr lang="en-US"/>
          </a:p>
        </p:txBody>
      </p:sp>
    </p:spTree>
    <p:extLst>
      <p:ext uri="{BB962C8B-B14F-4D97-AF65-F5344CB8AC3E}">
        <p14:creationId xmlns:p14="http://schemas.microsoft.com/office/powerpoint/2010/main" val="110768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Sonya</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3</a:t>
            </a:fld>
            <a:endParaRPr lang="en-US"/>
          </a:p>
        </p:txBody>
      </p:sp>
    </p:spTree>
    <p:extLst>
      <p:ext uri="{BB962C8B-B14F-4D97-AF65-F5344CB8AC3E}">
        <p14:creationId xmlns:p14="http://schemas.microsoft.com/office/powerpoint/2010/main" val="2615308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Nicole</a:t>
            </a:r>
          </a:p>
          <a:p>
            <a:endParaRPr lang="en-US">
              <a:cs typeface="Calibri"/>
            </a:endParaRPr>
          </a:p>
          <a:p>
            <a:r>
              <a:rPr lang="en-US">
                <a:cs typeface="Calibri"/>
              </a:rPr>
              <a:t>Brag Sheet – allows counselors &amp; teachers to write rec letters</a:t>
            </a:r>
          </a:p>
          <a:p>
            <a:endParaRPr lang="en-US">
              <a:cs typeface="Calibri"/>
            </a:endParaRPr>
          </a:p>
        </p:txBody>
      </p:sp>
      <p:sp>
        <p:nvSpPr>
          <p:cNvPr id="4" name="Slide Number Placeholder 3"/>
          <p:cNvSpPr>
            <a:spLocks noGrp="1"/>
          </p:cNvSpPr>
          <p:nvPr>
            <p:ph type="sldNum" sz="quarter" idx="5"/>
          </p:nvPr>
        </p:nvSpPr>
        <p:spPr/>
        <p:txBody>
          <a:bodyPr/>
          <a:lstStyle/>
          <a:p>
            <a:fld id="{40D7A66F-868C-42F9-A6B2-2FF715FA8B34}" type="slidenum">
              <a:rPr lang="en-US"/>
              <a:t>30</a:t>
            </a:fld>
            <a:endParaRPr lang="en-US"/>
          </a:p>
        </p:txBody>
      </p:sp>
    </p:spTree>
    <p:extLst>
      <p:ext uri="{BB962C8B-B14F-4D97-AF65-F5344CB8AC3E}">
        <p14:creationId xmlns:p14="http://schemas.microsoft.com/office/powerpoint/2010/main" val="419089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Sonya</a:t>
            </a:r>
          </a:p>
        </p:txBody>
      </p:sp>
      <p:sp>
        <p:nvSpPr>
          <p:cNvPr id="4" name="Slide Number Placeholder 3"/>
          <p:cNvSpPr>
            <a:spLocks noGrp="1"/>
          </p:cNvSpPr>
          <p:nvPr>
            <p:ph type="sldNum" sz="quarter" idx="5"/>
          </p:nvPr>
        </p:nvSpPr>
        <p:spPr/>
        <p:txBody>
          <a:bodyPr/>
          <a:lstStyle/>
          <a:p>
            <a:fld id="{40D7A66F-868C-42F9-A6B2-2FF715FA8B34}" type="slidenum">
              <a:rPr lang="en-US"/>
              <a:t>31</a:t>
            </a:fld>
            <a:endParaRPr lang="en-US"/>
          </a:p>
        </p:txBody>
      </p:sp>
    </p:spTree>
    <p:extLst>
      <p:ext uri="{BB962C8B-B14F-4D97-AF65-F5344CB8AC3E}">
        <p14:creationId xmlns:p14="http://schemas.microsoft.com/office/powerpoint/2010/main" val="1426533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Tess</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32</a:t>
            </a:fld>
            <a:endParaRPr lang="en-US"/>
          </a:p>
        </p:txBody>
      </p:sp>
    </p:spTree>
    <p:extLst>
      <p:ext uri="{BB962C8B-B14F-4D97-AF65-F5344CB8AC3E}">
        <p14:creationId xmlns:p14="http://schemas.microsoft.com/office/powerpoint/2010/main" val="1239301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Tess</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33</a:t>
            </a:fld>
            <a:endParaRPr lang="en-US"/>
          </a:p>
        </p:txBody>
      </p:sp>
    </p:spTree>
    <p:extLst>
      <p:ext uri="{BB962C8B-B14F-4D97-AF65-F5344CB8AC3E}">
        <p14:creationId xmlns:p14="http://schemas.microsoft.com/office/powerpoint/2010/main" val="4206502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Tess</a:t>
            </a:r>
          </a:p>
        </p:txBody>
      </p:sp>
      <p:sp>
        <p:nvSpPr>
          <p:cNvPr id="4" name="Slide Number Placeholder 3"/>
          <p:cNvSpPr>
            <a:spLocks noGrp="1"/>
          </p:cNvSpPr>
          <p:nvPr>
            <p:ph type="sldNum" sz="quarter" idx="5"/>
          </p:nvPr>
        </p:nvSpPr>
        <p:spPr/>
        <p:txBody>
          <a:bodyPr/>
          <a:lstStyle/>
          <a:p>
            <a:fld id="{40D7A66F-868C-42F9-A6B2-2FF715FA8B34}" type="slidenum">
              <a:rPr lang="en-US"/>
              <a:t>34</a:t>
            </a:fld>
            <a:endParaRPr lang="en-US"/>
          </a:p>
        </p:txBody>
      </p:sp>
    </p:spTree>
    <p:extLst>
      <p:ext uri="{BB962C8B-B14F-4D97-AF65-F5344CB8AC3E}">
        <p14:creationId xmlns:p14="http://schemas.microsoft.com/office/powerpoint/2010/main" val="65205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Tess</a:t>
            </a:r>
          </a:p>
        </p:txBody>
      </p:sp>
      <p:sp>
        <p:nvSpPr>
          <p:cNvPr id="4" name="Slide Number Placeholder 3"/>
          <p:cNvSpPr>
            <a:spLocks noGrp="1"/>
          </p:cNvSpPr>
          <p:nvPr>
            <p:ph type="sldNum" sz="quarter" idx="5"/>
          </p:nvPr>
        </p:nvSpPr>
        <p:spPr/>
        <p:txBody>
          <a:bodyPr/>
          <a:lstStyle/>
          <a:p>
            <a:fld id="{40D7A66F-868C-42F9-A6B2-2FF715FA8B34}" type="slidenum">
              <a:rPr lang="en-US"/>
              <a:t>35</a:t>
            </a:fld>
            <a:endParaRPr lang="en-US"/>
          </a:p>
        </p:txBody>
      </p:sp>
    </p:spTree>
    <p:extLst>
      <p:ext uri="{BB962C8B-B14F-4D97-AF65-F5344CB8AC3E}">
        <p14:creationId xmlns:p14="http://schemas.microsoft.com/office/powerpoint/2010/main" val="3423914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Tess</a:t>
            </a:r>
          </a:p>
        </p:txBody>
      </p:sp>
      <p:sp>
        <p:nvSpPr>
          <p:cNvPr id="4" name="Slide Number Placeholder 3"/>
          <p:cNvSpPr>
            <a:spLocks noGrp="1"/>
          </p:cNvSpPr>
          <p:nvPr>
            <p:ph type="sldNum" sz="quarter" idx="5"/>
          </p:nvPr>
        </p:nvSpPr>
        <p:spPr/>
        <p:txBody>
          <a:bodyPr/>
          <a:lstStyle/>
          <a:p>
            <a:fld id="{40D7A66F-868C-42F9-A6B2-2FF715FA8B34}" type="slidenum">
              <a:rPr lang="en-US"/>
              <a:t>36</a:t>
            </a:fld>
            <a:endParaRPr lang="en-US"/>
          </a:p>
        </p:txBody>
      </p:sp>
    </p:spTree>
    <p:extLst>
      <p:ext uri="{BB962C8B-B14F-4D97-AF65-F5344CB8AC3E}">
        <p14:creationId xmlns:p14="http://schemas.microsoft.com/office/powerpoint/2010/main" val="1970934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Brittany</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0D7A66F-868C-42F9-A6B2-2FF715FA8B34}" type="slidenum">
              <a:rPr lang="en-US"/>
              <a:t>37</a:t>
            </a:fld>
            <a:endParaRPr lang="en-US"/>
          </a:p>
        </p:txBody>
      </p:sp>
    </p:spTree>
    <p:extLst>
      <p:ext uri="{BB962C8B-B14F-4D97-AF65-F5344CB8AC3E}">
        <p14:creationId xmlns:p14="http://schemas.microsoft.com/office/powerpoint/2010/main" val="2552935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Brittany</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38</a:t>
            </a:fld>
            <a:endParaRPr lang="en-US"/>
          </a:p>
        </p:txBody>
      </p:sp>
    </p:spTree>
    <p:extLst>
      <p:ext uri="{BB962C8B-B14F-4D97-AF65-F5344CB8AC3E}">
        <p14:creationId xmlns:p14="http://schemas.microsoft.com/office/powerpoint/2010/main" val="1922477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Brittany</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39</a:t>
            </a:fld>
            <a:endParaRPr lang="en-US"/>
          </a:p>
        </p:txBody>
      </p:sp>
    </p:spTree>
    <p:extLst>
      <p:ext uri="{BB962C8B-B14F-4D97-AF65-F5344CB8AC3E}">
        <p14:creationId xmlns:p14="http://schemas.microsoft.com/office/powerpoint/2010/main" val="384797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Sonya</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4</a:t>
            </a:fld>
            <a:endParaRPr lang="en-US"/>
          </a:p>
        </p:txBody>
      </p:sp>
    </p:spTree>
    <p:extLst>
      <p:ext uri="{BB962C8B-B14F-4D97-AF65-F5344CB8AC3E}">
        <p14:creationId xmlns:p14="http://schemas.microsoft.com/office/powerpoint/2010/main" val="2531193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Brittany</a:t>
            </a:r>
            <a:endParaRPr lang="en-US"/>
          </a:p>
          <a:p>
            <a:endParaRPr lang="en-US">
              <a:cs typeface="Calibri"/>
            </a:endParaRPr>
          </a:p>
          <a:p>
            <a:r>
              <a:rPr lang="en-US">
                <a:cs typeface="Calibri"/>
              </a:rPr>
              <a:t>Please keep in mind counselors have case loads of 500 students, we try our best to meet with students in a timely manner, but unfortunately things come up that delay us.</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40</a:t>
            </a:fld>
            <a:endParaRPr lang="en-US"/>
          </a:p>
        </p:txBody>
      </p:sp>
    </p:spTree>
    <p:extLst>
      <p:ext uri="{BB962C8B-B14F-4D97-AF65-F5344CB8AC3E}">
        <p14:creationId xmlns:p14="http://schemas.microsoft.com/office/powerpoint/2010/main" val="1965440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Brittany</a:t>
            </a:r>
          </a:p>
          <a:p>
            <a:endParaRPr lang="en-US"/>
          </a:p>
          <a:p>
            <a:r>
              <a:rPr lang="en-US"/>
              <a:t>Counselors are available by phone, email, or appointment to answer any questions you may have after tonight's presentation. The </a:t>
            </a:r>
            <a:r>
              <a:rPr lang="en-US" err="1"/>
              <a:t>powerpoint</a:t>
            </a:r>
            <a:r>
              <a:rPr lang="en-US"/>
              <a:t> will be available on Archer's website and </a:t>
            </a:r>
            <a:r>
              <a:rPr lang="en-US" err="1"/>
              <a:t>eCLASS</a:t>
            </a:r>
            <a:r>
              <a:rPr lang="en-US"/>
              <a:t> page. Thank you everyone for coming out tonight! </a:t>
            </a:r>
            <a:endParaRPr lang="en-US">
              <a:cs typeface="Calibri"/>
            </a:endParaRPr>
          </a:p>
        </p:txBody>
      </p:sp>
      <p:sp>
        <p:nvSpPr>
          <p:cNvPr id="4" name="Slide Number Placeholder 3"/>
          <p:cNvSpPr>
            <a:spLocks noGrp="1"/>
          </p:cNvSpPr>
          <p:nvPr>
            <p:ph type="sldNum" sz="quarter" idx="5"/>
          </p:nvPr>
        </p:nvSpPr>
        <p:spPr/>
        <p:txBody>
          <a:bodyPr/>
          <a:lstStyle/>
          <a:p>
            <a:fld id="{40D7A66F-868C-42F9-A6B2-2FF715FA8B34}" type="slidenum">
              <a:rPr lang="en-US"/>
              <a:t>41</a:t>
            </a:fld>
            <a:endParaRPr lang="en-US"/>
          </a:p>
        </p:txBody>
      </p:sp>
    </p:spTree>
    <p:extLst>
      <p:ext uri="{BB962C8B-B14F-4D97-AF65-F5344CB8AC3E}">
        <p14:creationId xmlns:p14="http://schemas.microsoft.com/office/powerpoint/2010/main" val="296527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Cayla</a:t>
            </a:r>
          </a:p>
        </p:txBody>
      </p:sp>
      <p:sp>
        <p:nvSpPr>
          <p:cNvPr id="4" name="Slide Number Placeholder 3"/>
          <p:cNvSpPr>
            <a:spLocks noGrp="1"/>
          </p:cNvSpPr>
          <p:nvPr>
            <p:ph type="sldNum" sz="quarter" idx="5"/>
          </p:nvPr>
        </p:nvSpPr>
        <p:spPr/>
        <p:txBody>
          <a:bodyPr/>
          <a:lstStyle/>
          <a:p>
            <a:fld id="{40D7A66F-868C-42F9-A6B2-2FF715FA8B34}" type="slidenum">
              <a:rPr lang="en-US"/>
              <a:t>5</a:t>
            </a:fld>
            <a:endParaRPr lang="en-US"/>
          </a:p>
        </p:txBody>
      </p:sp>
    </p:spTree>
    <p:extLst>
      <p:ext uri="{BB962C8B-B14F-4D97-AF65-F5344CB8AC3E}">
        <p14:creationId xmlns:p14="http://schemas.microsoft.com/office/powerpoint/2010/main" val="382962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Cayla</a:t>
            </a:r>
          </a:p>
        </p:txBody>
      </p:sp>
      <p:sp>
        <p:nvSpPr>
          <p:cNvPr id="4" name="Slide Number Placeholder 3"/>
          <p:cNvSpPr>
            <a:spLocks noGrp="1"/>
          </p:cNvSpPr>
          <p:nvPr>
            <p:ph type="sldNum" sz="quarter" idx="5"/>
          </p:nvPr>
        </p:nvSpPr>
        <p:spPr/>
        <p:txBody>
          <a:bodyPr/>
          <a:lstStyle/>
          <a:p>
            <a:fld id="{40D7A66F-868C-42F9-A6B2-2FF715FA8B34}" type="slidenum">
              <a:rPr lang="en-US"/>
              <a:t>6</a:t>
            </a:fld>
            <a:endParaRPr lang="en-US"/>
          </a:p>
        </p:txBody>
      </p:sp>
    </p:spTree>
    <p:extLst>
      <p:ext uri="{BB962C8B-B14F-4D97-AF65-F5344CB8AC3E}">
        <p14:creationId xmlns:p14="http://schemas.microsoft.com/office/powerpoint/2010/main" val="184052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Cayla</a:t>
            </a:r>
            <a:endParaRPr lang="en-US"/>
          </a:p>
          <a:p>
            <a:endParaRPr lang="en-US">
              <a:cs typeface="Calibri"/>
            </a:endParaRPr>
          </a:p>
          <a:p>
            <a:r>
              <a:rPr lang="en-US">
                <a:cs typeface="Calibri"/>
              </a:rPr>
              <a:t>Mention its best to take 4 </a:t>
            </a:r>
            <a:r>
              <a:rPr lang="en-US" err="1">
                <a:cs typeface="Calibri"/>
              </a:rPr>
              <a:t>yrs</a:t>
            </a:r>
            <a:r>
              <a:rPr lang="en-US">
                <a:cs typeface="Calibri"/>
              </a:rPr>
              <a:t> of MA and SC in high school</a:t>
            </a:r>
            <a:endParaRPr lang="en-US"/>
          </a:p>
          <a:p>
            <a:endParaRPr lang="en-US">
              <a:cs typeface="Calibri"/>
            </a:endParaRPr>
          </a:p>
          <a:p>
            <a:r>
              <a:rPr lang="en-US">
                <a:cs typeface="Calibri"/>
              </a:rPr>
              <a:t>Students will start selecting classes for the 2024-25 </a:t>
            </a:r>
            <a:r>
              <a:rPr lang="en-US" err="1">
                <a:cs typeface="Calibri"/>
              </a:rPr>
              <a:t>sy</a:t>
            </a:r>
            <a:r>
              <a:rPr lang="en-US">
                <a:cs typeface="Calibri"/>
              </a:rPr>
              <a:t> in January. </a:t>
            </a:r>
          </a:p>
        </p:txBody>
      </p:sp>
      <p:sp>
        <p:nvSpPr>
          <p:cNvPr id="4" name="Slide Number Placeholder 3"/>
          <p:cNvSpPr>
            <a:spLocks noGrp="1"/>
          </p:cNvSpPr>
          <p:nvPr>
            <p:ph type="sldNum" sz="quarter" idx="5"/>
          </p:nvPr>
        </p:nvSpPr>
        <p:spPr/>
        <p:txBody>
          <a:bodyPr/>
          <a:lstStyle/>
          <a:p>
            <a:fld id="{40D7A66F-868C-42F9-A6B2-2FF715FA8B34}" type="slidenum">
              <a:t>7</a:t>
            </a:fld>
            <a:endParaRPr lang="en-US"/>
          </a:p>
        </p:txBody>
      </p:sp>
    </p:spTree>
    <p:extLst>
      <p:ext uri="{BB962C8B-B14F-4D97-AF65-F5344CB8AC3E}">
        <p14:creationId xmlns:p14="http://schemas.microsoft.com/office/powerpoint/2010/main" val="295032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Cayla</a:t>
            </a:r>
            <a:endParaRPr lang="en-US"/>
          </a:p>
        </p:txBody>
      </p:sp>
      <p:sp>
        <p:nvSpPr>
          <p:cNvPr id="4" name="Slide Number Placeholder 3"/>
          <p:cNvSpPr>
            <a:spLocks noGrp="1"/>
          </p:cNvSpPr>
          <p:nvPr>
            <p:ph type="sldNum" sz="quarter" idx="5"/>
          </p:nvPr>
        </p:nvSpPr>
        <p:spPr/>
        <p:txBody>
          <a:bodyPr/>
          <a:lstStyle/>
          <a:p>
            <a:fld id="{40D7A66F-868C-42F9-A6B2-2FF715FA8B34}" type="slidenum">
              <a:rPr lang="en-US"/>
              <a:t>8</a:t>
            </a:fld>
            <a:endParaRPr lang="en-US"/>
          </a:p>
        </p:txBody>
      </p:sp>
    </p:spTree>
    <p:extLst>
      <p:ext uri="{BB962C8B-B14F-4D97-AF65-F5344CB8AC3E}">
        <p14:creationId xmlns:p14="http://schemas.microsoft.com/office/powerpoint/2010/main" val="136168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Erin</a:t>
            </a:r>
          </a:p>
        </p:txBody>
      </p:sp>
      <p:sp>
        <p:nvSpPr>
          <p:cNvPr id="4" name="Slide Number Placeholder 3"/>
          <p:cNvSpPr>
            <a:spLocks noGrp="1"/>
          </p:cNvSpPr>
          <p:nvPr>
            <p:ph type="sldNum" sz="quarter" idx="5"/>
          </p:nvPr>
        </p:nvSpPr>
        <p:spPr/>
        <p:txBody>
          <a:bodyPr/>
          <a:lstStyle/>
          <a:p>
            <a:fld id="{40D7A66F-868C-42F9-A6B2-2FF715FA8B34}" type="slidenum">
              <a:rPr lang="en-US"/>
              <a:t>9</a:t>
            </a:fld>
            <a:endParaRPr lang="en-US"/>
          </a:p>
        </p:txBody>
      </p:sp>
    </p:spTree>
    <p:extLst>
      <p:ext uri="{BB962C8B-B14F-4D97-AF65-F5344CB8AC3E}">
        <p14:creationId xmlns:p14="http://schemas.microsoft.com/office/powerpoint/2010/main" val="225327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87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8711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786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34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5787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21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754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472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42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212242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01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412703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86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35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1115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76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294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9158031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cpsk12.org/domain/9102"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apstudents.collegeboard.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pstudents.collegeboard.org/getting-credit-placement/search-polic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nstruction.gwinnett.k12.ga.us/d2l/le/content/1766378/Home?itemIdentifier=D2L.LE.Content.ContentObject.ModuleCO-2734235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afutures.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cpsk12.org/domain/941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cpsk12.org/maxwellh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gcpsk12.org/GraysonTec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atsuite.collegeboard.org/psat-nmsq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atsuite.collegeboard.org/sa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gcpsk12.org/Page/29759" TargetMode="External"/><Relationship Id="rId4" Type="http://schemas.openxmlformats.org/officeDocument/2006/relationships/hyperlink" Target="https://www.act.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llegeboard.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gcpsk12.org/Page/22907" TargetMode="External"/><Relationship Id="rId5" Type="http://schemas.openxmlformats.org/officeDocument/2006/relationships/hyperlink" Target="https://www.khanacademy.org/test-prep/sat" TargetMode="External"/><Relationship Id="rId4" Type="http://schemas.openxmlformats.org/officeDocument/2006/relationships/hyperlink" Target="https://www.act.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afutures.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gafutures.org/hope-state-aid-programs/hope-zell-miller-scholarships/zell-miller-scholarshi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cpsk12.org/domain/975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afutures.org/" TargetMode="External"/><Relationship Id="rId5" Type="http://schemas.openxmlformats.org/officeDocument/2006/relationships/hyperlink" Target="https://www.gcpsk12.org/Page/29759" TargetMode="External"/><Relationship Id="rId4" Type="http://schemas.openxmlformats.org/officeDocument/2006/relationships/hyperlink" Target="https://www.mypaymentsplus.com/welcom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afutures.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gafutures.org/hope-state-aid-programs/hope-zell-miller-scholarships/zell-miller-scholarship/" TargetMode="External"/><Relationship Id="rId4" Type="http://schemas.openxmlformats.org/officeDocument/2006/relationships/hyperlink" Target="https://www.gafutures.org/hope-state-aid-programs/hope-zell-miller-scholarship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instruction.gwinnett.k12.ga.us/d2l/home/176637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gcpsk12.org/domain/1094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cpsk12.org/Page/2069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instruction.gwinnett.k12.ga.us/d2l/home/1766378" TargetMode="External"/><Relationship Id="rId4" Type="http://schemas.openxmlformats.org/officeDocument/2006/relationships/hyperlink" Target="https://docs.google.com/forms/d/e/1FAIpQLSdfeJIA9gPmXD1H1cn5THxEJQoY_-5vvmcXHFr5on1glYYOPA/viewfor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gafutures.org/hope-state-aid-programs/hope-zell-miller-scholarships/zell-miller-scholarship/initial-academic-eligibility/" TargetMode="External"/><Relationship Id="rId3" Type="http://schemas.openxmlformats.org/officeDocument/2006/relationships/hyperlink" Target="https://instruction.gwinnett.k12.ga.us/d2l/le/content/1766378/Home?itemIdentifier=D2L.LE.Content.ContentObject.ModuleCO-27224098" TargetMode="External"/><Relationship Id="rId7" Type="http://schemas.openxmlformats.org/officeDocument/2006/relationships/hyperlink" Target="https://www.gafutures.org/hope-state-aid-programs/hope-zell-miller-scholarships/hope-scholarshi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studentaid.gov/" TargetMode="External"/><Relationship Id="rId5" Type="http://schemas.openxmlformats.org/officeDocument/2006/relationships/hyperlink" Target="https://gcps-foundation.org/scholarships/" TargetMode="External"/><Relationship Id="rId4" Type="http://schemas.openxmlformats.org/officeDocument/2006/relationships/hyperlink" Target="https://www.gcpsk12.org/Page/20717" TargetMode="External"/><Relationship Id="rId9" Type="http://schemas.openxmlformats.org/officeDocument/2006/relationships/hyperlink" Target="https://slideplayer.com/slide/12282325/%2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cpsk12.org/site/Default.aspx?PageID=2191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gcpsk12.org/Page/29759" TargetMode="External"/><Relationship Id="rId7" Type="http://schemas.openxmlformats.org/officeDocument/2006/relationships/hyperlink" Target="https://instruction.gwinnett.k12.ga.us/d2l/home/176637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instruction.gwinnett.k12.ga.us/d2l/le/content/1766378/Home?itemIdentifier=D2L.LE.Content.ContentObject.ModuleCO-27342350" TargetMode="External"/><Relationship Id="rId5" Type="http://schemas.openxmlformats.org/officeDocument/2006/relationships/hyperlink" Target="https://youtu.be/YEi95mlJfZc" TargetMode="External"/><Relationship Id="rId4" Type="http://schemas.openxmlformats.org/officeDocument/2006/relationships/hyperlink" Target="https://www.commonapp.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schoolcounselor.org/About-School-Counseling/School-Counselor-Roles-Ratio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ealthyyouth/mental-health/index.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mhanational.org/" TargetMode="External"/><Relationship Id="rId3" Type="http://schemas.openxmlformats.org/officeDocument/2006/relationships/image" Target="../media/image2.jpeg"/><Relationship Id="rId7" Type="http://schemas.openxmlformats.org/officeDocument/2006/relationships/hyperlink" Target="https://www.nami.org/Hom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gcpsk12.org/domain/9753"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cpsk12.org/domain/9741"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hyperlink" Target="https://instruction.gwinnett.k12.ga.us/d2l/home/176637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cpsk12.org/domain/10946" TargetMode="External"/><Relationship Id="rId5" Type="http://schemas.openxmlformats.org/officeDocument/2006/relationships/hyperlink" Target="https://www.gcpsk12.org/Page/24152#calendar111423/20220926/month" TargetMode="External"/><Relationship Id="rId4" Type="http://schemas.openxmlformats.org/officeDocument/2006/relationships/hyperlink" Target="https://www.gcpsk12.org/domain/1071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instruction.gwinnett.k12.ga.us/d2l/home/176637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gcpsk12.org/domain/974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hyperlink" Target="https://www.gcpsk12.org/domain/975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cpsk12.org/domain/10244#calendar108433/20220915/mont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stephen.lindsay@gcpsk12.org" TargetMode="External"/><Relationship Id="rId4" Type="http://schemas.openxmlformats.org/officeDocument/2006/relationships/hyperlink" Target="mailto:samantha.sinclair@gcpsk12.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cpsk12.org/domain/1169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cpsk12.org/domain/97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cpsk12.org/domain/4806" TargetMode="External"/><Relationship Id="rId5" Type="http://schemas.openxmlformats.org/officeDocument/2006/relationships/hyperlink" Target="https://www.gcpsk12.org/Domain/7764" TargetMode="External"/><Relationship Id="rId4" Type="http://schemas.openxmlformats.org/officeDocument/2006/relationships/hyperlink" Target="https://www.gcpsk12.org/SummerSchoo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cpsk12.org/Page/239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1">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3" name="Picture 22">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23">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6553770" y="1041401"/>
            <a:ext cx="4538526" cy="2345264"/>
          </a:xfrm>
        </p:spPr>
        <p:txBody>
          <a:bodyPr>
            <a:normAutofit/>
          </a:bodyPr>
          <a:lstStyle/>
          <a:p>
            <a:pPr>
              <a:lnSpc>
                <a:spcPct val="90000"/>
              </a:lnSpc>
            </a:pPr>
            <a:r>
              <a:rPr lang="en-US">
                <a:cs typeface="Calibri Light"/>
              </a:rPr>
              <a:t>9th-12th</a:t>
            </a:r>
            <a:br>
              <a:rPr lang="en-US">
                <a:cs typeface="Calibri Light"/>
              </a:rPr>
            </a:br>
            <a:r>
              <a:rPr lang="en-US">
                <a:cs typeface="Calibri Light"/>
              </a:rPr>
              <a:t>grade </a:t>
            </a:r>
            <a:br>
              <a:rPr lang="en-US">
                <a:cs typeface="Calibri Light"/>
              </a:rPr>
            </a:br>
            <a:r>
              <a:rPr lang="en-US">
                <a:cs typeface="Calibri Light"/>
              </a:rPr>
              <a:t>Parent Night</a:t>
            </a:r>
            <a:endParaRPr lang="en-US"/>
          </a:p>
        </p:txBody>
      </p:sp>
      <p:sp>
        <p:nvSpPr>
          <p:cNvPr id="3" name="Subtitle 2"/>
          <p:cNvSpPr>
            <a:spLocks noGrp="1"/>
          </p:cNvSpPr>
          <p:nvPr>
            <p:ph type="subTitle" idx="1"/>
          </p:nvPr>
        </p:nvSpPr>
        <p:spPr>
          <a:xfrm>
            <a:off x="6579045" y="3657596"/>
            <a:ext cx="4513252" cy="1933463"/>
          </a:xfrm>
        </p:spPr>
        <p:txBody>
          <a:bodyPr>
            <a:normAutofit/>
          </a:bodyPr>
          <a:lstStyle/>
          <a:p>
            <a:r>
              <a:rPr lang="en-US" b="1">
                <a:hlinkClick r:id="rId6"/>
              </a:rPr>
              <a:t>Archer HS Counseling Dept</a:t>
            </a:r>
            <a:endParaRPr lang="en-US" b="1"/>
          </a:p>
          <a:p>
            <a:r>
              <a:rPr lang="en-US"/>
              <a:t>Tuesday, September 23, 2024</a:t>
            </a:r>
          </a:p>
          <a:p>
            <a:r>
              <a:rPr lang="en-US"/>
              <a:t>2024-2025 School Year</a:t>
            </a:r>
          </a:p>
        </p:txBody>
      </p:sp>
      <p:sp>
        <p:nvSpPr>
          <p:cNvPr id="28" name="Rectangle 27">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5" descr="Text&#10;&#10;Description automatically generated">
            <a:extLst>
              <a:ext uri="{FF2B5EF4-FFF2-40B4-BE49-F238E27FC236}">
                <a16:creationId xmlns:a16="http://schemas.microsoft.com/office/drawing/2014/main" id="{B0E632A4-41B3-6AEA-B427-F12B6C750450}"/>
              </a:ext>
            </a:extLst>
          </p:cNvPr>
          <p:cNvPicPr>
            <a:picLocks noChangeAspect="1"/>
          </p:cNvPicPr>
          <p:nvPr/>
        </p:nvPicPr>
        <p:blipFill>
          <a:blip r:embed="rId7"/>
          <a:stretch>
            <a:fillRect/>
          </a:stretch>
        </p:blipFill>
        <p:spPr>
          <a:xfrm>
            <a:off x="1170854" y="2144136"/>
            <a:ext cx="4804929" cy="211945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1BB3-AED5-5CFC-817B-65A7C3A3BFAB}"/>
              </a:ext>
            </a:extLst>
          </p:cNvPr>
          <p:cNvSpPr>
            <a:spLocks noGrp="1"/>
          </p:cNvSpPr>
          <p:nvPr>
            <p:ph type="title"/>
          </p:nvPr>
        </p:nvSpPr>
        <p:spPr/>
        <p:txBody>
          <a:bodyPr/>
          <a:lstStyle/>
          <a:p>
            <a:r>
              <a:rPr lang="en-US">
                <a:hlinkClick r:id="rId3"/>
              </a:rPr>
              <a:t>Advanced Placement (AP)</a:t>
            </a:r>
            <a:endParaRPr lang="en-US"/>
          </a:p>
        </p:txBody>
      </p:sp>
      <p:sp>
        <p:nvSpPr>
          <p:cNvPr id="3" name="Content Placeholder 2">
            <a:extLst>
              <a:ext uri="{FF2B5EF4-FFF2-40B4-BE49-F238E27FC236}">
                <a16:creationId xmlns:a16="http://schemas.microsoft.com/office/drawing/2014/main" id="{3EBB1E9D-8D53-4167-83EF-73B8223554F6}"/>
              </a:ext>
            </a:extLst>
          </p:cNvPr>
          <p:cNvSpPr>
            <a:spLocks noGrp="1"/>
          </p:cNvSpPr>
          <p:nvPr>
            <p:ph idx="1"/>
          </p:nvPr>
        </p:nvSpPr>
        <p:spPr>
          <a:xfrm>
            <a:off x="944645" y="2474306"/>
            <a:ext cx="10502796" cy="3713706"/>
          </a:xfrm>
        </p:spPr>
        <p:txBody>
          <a:bodyPr>
            <a:normAutofit fontScale="92500" lnSpcReduction="20000"/>
          </a:bodyPr>
          <a:lstStyle/>
          <a:p>
            <a:r>
              <a:rPr lang="en-US"/>
              <a:t>Students who take AP classes:</a:t>
            </a:r>
          </a:p>
          <a:p>
            <a:pPr lvl="1">
              <a:buSzPct val="114999"/>
            </a:pPr>
            <a:r>
              <a:rPr lang="en-US">
                <a:ea typeface="+mn-lt"/>
                <a:cs typeface="+mn-lt"/>
              </a:rPr>
              <a:t>Learn essential time management and study skills needed for college and career success.</a:t>
            </a:r>
            <a:endParaRPr lang="en-US"/>
          </a:p>
          <a:p>
            <a:pPr lvl="1">
              <a:buSzPct val="114999"/>
            </a:pPr>
            <a:r>
              <a:rPr lang="en-US">
                <a:ea typeface="+mn-lt"/>
                <a:cs typeface="+mn-lt"/>
              </a:rPr>
              <a:t>85% of selective colleges and universities report that a student’s AP experience favorably impacts admission decisions.</a:t>
            </a:r>
            <a:endParaRPr lang="en-US" u="sng" baseline="30000"/>
          </a:p>
          <a:p>
            <a:pPr lvl="1">
              <a:buSzPct val="114999"/>
            </a:pPr>
            <a:r>
              <a:rPr lang="en-US">
                <a:ea typeface="+mn-lt"/>
                <a:cs typeface="+mn-lt"/>
              </a:rPr>
              <a:t>And receive a score of 2 on their AP Exams are ready for college work. </a:t>
            </a:r>
          </a:p>
          <a:p>
            <a:pPr lvl="1">
              <a:buSzPct val="114999"/>
            </a:pPr>
            <a:r>
              <a:rPr lang="en-US">
                <a:ea typeface="+mn-lt"/>
                <a:cs typeface="+mn-lt"/>
              </a:rPr>
              <a:t>Experience greater academic success in college and have higher graduation rates than their non-AP peers. 3 out of 4 AP students enrolled in a four-year college start school with some AP credit.</a:t>
            </a:r>
            <a:endParaRPr lang="en-US" u="sng" baseline="30000"/>
          </a:p>
          <a:p>
            <a:pPr>
              <a:buSzPct val="114999"/>
            </a:pPr>
            <a:r>
              <a:rPr lang="en-US">
                <a:hlinkClick r:id="rId4"/>
              </a:rPr>
              <a:t>AP Credits</a:t>
            </a:r>
            <a:r>
              <a:rPr lang="en-US"/>
              <a:t> – each college accepts every course differently</a:t>
            </a:r>
          </a:p>
          <a:p>
            <a:pPr>
              <a:buSzPct val="114999"/>
            </a:pPr>
            <a:r>
              <a:rPr lang="en-US"/>
              <a:t>AP Request Process – talk to your current teachers in January about taking an AP course during the 2025-2026 school year. A Google AP Request form will also be available on </a:t>
            </a:r>
            <a:r>
              <a:rPr lang="en-US" err="1"/>
              <a:t>eCLASS</a:t>
            </a:r>
            <a:r>
              <a:rPr lang="en-US"/>
              <a:t>. AHS's AP department handles AP schedule change requests.</a:t>
            </a:r>
          </a:p>
        </p:txBody>
      </p:sp>
    </p:spTree>
    <p:extLst>
      <p:ext uri="{BB962C8B-B14F-4D97-AF65-F5344CB8AC3E}">
        <p14:creationId xmlns:p14="http://schemas.microsoft.com/office/powerpoint/2010/main" val="186270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D523-3D02-E935-2629-42EB1F84A805}"/>
              </a:ext>
            </a:extLst>
          </p:cNvPr>
          <p:cNvSpPr>
            <a:spLocks noGrp="1"/>
          </p:cNvSpPr>
          <p:nvPr>
            <p:ph type="title"/>
          </p:nvPr>
        </p:nvSpPr>
        <p:spPr/>
        <p:txBody>
          <a:bodyPr/>
          <a:lstStyle/>
          <a:p>
            <a:r>
              <a:rPr lang="en-US"/>
              <a:t>Archer HS Dual Enrollment   </a:t>
            </a:r>
          </a:p>
        </p:txBody>
      </p:sp>
      <p:sp>
        <p:nvSpPr>
          <p:cNvPr id="3" name="Content Placeholder 2">
            <a:extLst>
              <a:ext uri="{FF2B5EF4-FFF2-40B4-BE49-F238E27FC236}">
                <a16:creationId xmlns:a16="http://schemas.microsoft.com/office/drawing/2014/main" id="{F38577B8-9EA7-1D78-D2ED-D9B8B899D2DC}"/>
              </a:ext>
            </a:extLst>
          </p:cNvPr>
          <p:cNvSpPr>
            <a:spLocks noGrp="1"/>
          </p:cNvSpPr>
          <p:nvPr>
            <p:ph idx="1"/>
          </p:nvPr>
        </p:nvSpPr>
        <p:spPr>
          <a:xfrm>
            <a:off x="1013179" y="2556932"/>
            <a:ext cx="10405529" cy="3699935"/>
          </a:xfrm>
        </p:spPr>
        <p:txBody>
          <a:bodyPr vert="horz" lIns="91440" tIns="45720" rIns="91440" bIns="45720" rtlCol="0" anchor="t">
            <a:noAutofit/>
          </a:bodyPr>
          <a:lstStyle/>
          <a:p>
            <a:r>
              <a:rPr lang="en-US" sz="1800"/>
              <a:t>State of GA will pay for 30 semester (or 45 quarter hours) hours for students to take approved DE courses. Equivalent of taking about 10 college classes during entire high school career.</a:t>
            </a:r>
          </a:p>
          <a:p>
            <a:pPr>
              <a:buSzPct val="114999"/>
            </a:pPr>
            <a:r>
              <a:rPr lang="en-US" sz="1800"/>
              <a:t>10th-12th graders only per state of GA regulations. Must meet DE college admissions requirements. Student-driven process.</a:t>
            </a:r>
          </a:p>
          <a:p>
            <a:pPr>
              <a:buSzPct val="114999"/>
            </a:pPr>
            <a:r>
              <a:rPr lang="en-US" sz="1800"/>
              <a:t>10th graders may only take CTAE courses at a TCSG institution.</a:t>
            </a:r>
          </a:p>
          <a:p>
            <a:pPr>
              <a:buSzPct val="114999"/>
            </a:pPr>
            <a:r>
              <a:rPr lang="en-US" sz="1800"/>
              <a:t>Transportation </a:t>
            </a:r>
            <a:r>
              <a:rPr lang="en-US" sz="1800" u="sng"/>
              <a:t>NOT</a:t>
            </a:r>
            <a:r>
              <a:rPr lang="en-US" sz="1800"/>
              <a:t> provided by GCPS. </a:t>
            </a:r>
          </a:p>
          <a:p>
            <a:pPr>
              <a:buSzPct val="114999"/>
            </a:pPr>
            <a:r>
              <a:rPr lang="en-US" sz="1800"/>
              <a:t> </a:t>
            </a:r>
            <a:r>
              <a:rPr lang="en-US" sz="1800" b="1">
                <a:hlinkClick r:id="rId3"/>
              </a:rPr>
              <a:t>eCLASS-Archer HS Counseling Corner—Dual Enrollment</a:t>
            </a:r>
            <a:r>
              <a:rPr lang="en-US" sz="1800"/>
              <a:t> &amp; on </a:t>
            </a:r>
            <a:r>
              <a:rPr lang="en-US" sz="1800" b="1">
                <a:hlinkClick r:id="rId4"/>
              </a:rPr>
              <a:t>Gafutures.org</a:t>
            </a:r>
            <a:r>
              <a:rPr lang="en-US" sz="1800"/>
              <a:t> </a:t>
            </a:r>
          </a:p>
          <a:p>
            <a:pPr>
              <a:buSzPct val="114999"/>
            </a:pPr>
            <a:r>
              <a:rPr lang="en-US" sz="1800"/>
              <a:t>Multiple step process, starting point is (a) local school procedures: interested student &amp; parent/guardian attending Dec. 12th DE Information Night at AHS, submitting mandatory paperwork, and student attends mandatory DE student group mtg TBD in Feb/March 25 &amp; (b) student following instructions of the DE college.</a:t>
            </a:r>
          </a:p>
          <a:p>
            <a:pPr>
              <a:buSzPct val="114999"/>
            </a:pPr>
            <a:endParaRPr lang="en-US"/>
          </a:p>
        </p:txBody>
      </p:sp>
    </p:spTree>
    <p:extLst>
      <p:ext uri="{BB962C8B-B14F-4D97-AF65-F5344CB8AC3E}">
        <p14:creationId xmlns:p14="http://schemas.microsoft.com/office/powerpoint/2010/main" val="221316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733538D-5433-42E7-AA08-DC5FDEDA4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een and white sign with text&#10;&#10;Description automatically generated">
            <a:extLst>
              <a:ext uri="{FF2B5EF4-FFF2-40B4-BE49-F238E27FC236}">
                <a16:creationId xmlns:a16="http://schemas.microsoft.com/office/drawing/2014/main" id="{D89771BD-7D03-F3CD-5857-DB96F2E68EB5}"/>
              </a:ext>
            </a:extLst>
          </p:cNvPr>
          <p:cNvPicPr>
            <a:picLocks noChangeAspect="1"/>
          </p:cNvPicPr>
          <p:nvPr/>
        </p:nvPicPr>
        <p:blipFill>
          <a:blip r:embed="rId4"/>
          <a:srcRect/>
          <a:stretch/>
        </p:blipFill>
        <p:spPr>
          <a:xfrm>
            <a:off x="20" y="10"/>
            <a:ext cx="12191980" cy="6857990"/>
          </a:xfrm>
          <a:prstGeom prst="rect">
            <a:avLst/>
          </a:prstGeom>
        </p:spPr>
      </p:pic>
    </p:spTree>
    <p:extLst>
      <p:ext uri="{BB962C8B-B14F-4D97-AF65-F5344CB8AC3E}">
        <p14:creationId xmlns:p14="http://schemas.microsoft.com/office/powerpoint/2010/main" val="34175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1A8-73FB-A8D3-C5C0-EC7C559298E6}"/>
              </a:ext>
            </a:extLst>
          </p:cNvPr>
          <p:cNvSpPr>
            <a:spLocks noGrp="1"/>
          </p:cNvSpPr>
          <p:nvPr>
            <p:ph type="title"/>
          </p:nvPr>
        </p:nvSpPr>
        <p:spPr/>
        <p:txBody>
          <a:bodyPr/>
          <a:lstStyle/>
          <a:p>
            <a:r>
              <a:rPr lang="en-US"/>
              <a:t>Best Kept Post-Secondary Secret</a:t>
            </a:r>
          </a:p>
        </p:txBody>
      </p:sp>
      <p:sp>
        <p:nvSpPr>
          <p:cNvPr id="3" name="Content Placeholder 2">
            <a:extLst>
              <a:ext uri="{FF2B5EF4-FFF2-40B4-BE49-F238E27FC236}">
                <a16:creationId xmlns:a16="http://schemas.microsoft.com/office/drawing/2014/main" id="{1E7FDEF6-97EF-5781-8CCE-0BFA5726C7AC}"/>
              </a:ext>
            </a:extLst>
          </p:cNvPr>
          <p:cNvSpPr>
            <a:spLocks noGrp="1"/>
          </p:cNvSpPr>
          <p:nvPr>
            <p:ph idx="1"/>
          </p:nvPr>
        </p:nvSpPr>
        <p:spPr/>
        <p:txBody>
          <a:bodyPr vert="horz" lIns="91440" tIns="45720" rIns="91440" bIns="45720" rtlCol="0" anchor="t">
            <a:noAutofit/>
          </a:bodyPr>
          <a:lstStyle/>
          <a:p>
            <a:r>
              <a:rPr lang="en-US" sz="2800"/>
              <a:t>What is it???</a:t>
            </a:r>
          </a:p>
          <a:p>
            <a:pPr>
              <a:buSzPct val="114999"/>
            </a:pPr>
            <a:r>
              <a:rPr lang="en-US" sz="2800"/>
              <a:t>CTAE- Career, Technical, and Agricultural Education.</a:t>
            </a:r>
          </a:p>
          <a:p>
            <a:pPr>
              <a:buSzPct val="114999"/>
            </a:pPr>
            <a:r>
              <a:rPr lang="en-US" sz="2800"/>
              <a:t>Can allow you to attend a 4yr. College/University debt-free.</a:t>
            </a:r>
          </a:p>
          <a:p>
            <a:pPr>
              <a:buSzPct val="114999"/>
            </a:pPr>
            <a:r>
              <a:rPr lang="en-US" sz="2800"/>
              <a:t>Obtain a marketable skill set &amp; gain Soft Skills </a:t>
            </a:r>
          </a:p>
          <a:p>
            <a:pPr>
              <a:buSzPct val="114999"/>
            </a:pPr>
            <a:endParaRPr lang="en-US"/>
          </a:p>
        </p:txBody>
      </p:sp>
    </p:spTree>
    <p:extLst>
      <p:ext uri="{BB962C8B-B14F-4D97-AF65-F5344CB8AC3E}">
        <p14:creationId xmlns:p14="http://schemas.microsoft.com/office/powerpoint/2010/main" val="233337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02A2-95C0-46C0-3E2F-31D0013112A5}"/>
              </a:ext>
            </a:extLst>
          </p:cNvPr>
          <p:cNvSpPr>
            <a:spLocks noGrp="1"/>
          </p:cNvSpPr>
          <p:nvPr>
            <p:ph type="title"/>
          </p:nvPr>
        </p:nvSpPr>
        <p:spPr/>
        <p:txBody>
          <a:bodyPr/>
          <a:lstStyle/>
          <a:p>
            <a:r>
              <a:rPr lang="en-US"/>
              <a:t>CTAE</a:t>
            </a:r>
          </a:p>
        </p:txBody>
      </p:sp>
      <p:sp>
        <p:nvSpPr>
          <p:cNvPr id="3" name="Content Placeholder 2">
            <a:extLst>
              <a:ext uri="{FF2B5EF4-FFF2-40B4-BE49-F238E27FC236}">
                <a16:creationId xmlns:a16="http://schemas.microsoft.com/office/drawing/2014/main" id="{42C1A7F9-8D15-2514-C86A-8F97D9E43396}"/>
              </a:ext>
            </a:extLst>
          </p:cNvPr>
          <p:cNvSpPr>
            <a:spLocks noGrp="1"/>
          </p:cNvSpPr>
          <p:nvPr>
            <p:ph idx="1"/>
          </p:nvPr>
        </p:nvSpPr>
        <p:spPr>
          <a:xfrm>
            <a:off x="1083735" y="2556932"/>
            <a:ext cx="9812862" cy="3643491"/>
          </a:xfrm>
        </p:spPr>
        <p:txBody>
          <a:bodyPr/>
          <a:lstStyle/>
          <a:p>
            <a:pPr>
              <a:buSzPct val="114999"/>
            </a:pPr>
            <a:r>
              <a:rPr lang="en-US" sz="2800"/>
              <a:t>No wasting time with 2 yrs. of core classes. Students get hands on experiences combined with class learning.</a:t>
            </a:r>
          </a:p>
          <a:p>
            <a:pPr>
              <a:buSzPct val="114999"/>
            </a:pPr>
            <a:r>
              <a:rPr lang="en-US" sz="2800"/>
              <a:t>Shorter time frame. 18-24 months typically with advancement opportunities.</a:t>
            </a:r>
          </a:p>
          <a:p>
            <a:pPr>
              <a:buSzPct val="114999"/>
            </a:pPr>
            <a:r>
              <a:rPr lang="en-US" sz="2800"/>
              <a:t>Earn while you learn. Students get paid while learning a trade with no debt.</a:t>
            </a:r>
          </a:p>
          <a:p>
            <a:pPr>
              <a:buSzPct val="114999"/>
            </a:pPr>
            <a:r>
              <a:rPr lang="en-US" sz="2800"/>
              <a:t>Flex schedules allow for more time in the field.</a:t>
            </a:r>
          </a:p>
        </p:txBody>
      </p:sp>
    </p:spTree>
    <p:extLst>
      <p:ext uri="{BB962C8B-B14F-4D97-AF65-F5344CB8AC3E}">
        <p14:creationId xmlns:p14="http://schemas.microsoft.com/office/powerpoint/2010/main" val="158287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047F-4176-B177-D336-A15E6B3A41EE}"/>
              </a:ext>
            </a:extLst>
          </p:cNvPr>
          <p:cNvSpPr>
            <a:spLocks noGrp="1"/>
          </p:cNvSpPr>
          <p:nvPr>
            <p:ph type="title"/>
          </p:nvPr>
        </p:nvSpPr>
        <p:spPr/>
        <p:txBody>
          <a:bodyPr/>
          <a:lstStyle/>
          <a:p>
            <a:r>
              <a:rPr lang="en-US"/>
              <a:t>CTAE</a:t>
            </a:r>
          </a:p>
        </p:txBody>
      </p:sp>
      <p:sp>
        <p:nvSpPr>
          <p:cNvPr id="3" name="Content Placeholder 2">
            <a:extLst>
              <a:ext uri="{FF2B5EF4-FFF2-40B4-BE49-F238E27FC236}">
                <a16:creationId xmlns:a16="http://schemas.microsoft.com/office/drawing/2014/main" id="{F6724D52-FDF7-CD32-F423-35884965C4B0}"/>
              </a:ext>
            </a:extLst>
          </p:cNvPr>
          <p:cNvSpPr>
            <a:spLocks noGrp="1"/>
          </p:cNvSpPr>
          <p:nvPr>
            <p:ph idx="1"/>
          </p:nvPr>
        </p:nvSpPr>
        <p:spPr/>
        <p:txBody>
          <a:bodyPr/>
          <a:lstStyle/>
          <a:p>
            <a:r>
              <a:rPr lang="en-US" sz="2800"/>
              <a:t>Obtain industry certifications</a:t>
            </a:r>
          </a:p>
          <a:p>
            <a:pPr>
              <a:buSzPct val="114999"/>
            </a:pPr>
            <a:r>
              <a:rPr lang="en-US" sz="2800"/>
              <a:t>Upon graduation will be employed if not before.</a:t>
            </a:r>
          </a:p>
          <a:p>
            <a:pPr>
              <a:buSzPct val="114999"/>
            </a:pPr>
            <a:r>
              <a:rPr lang="en-US" sz="2800"/>
              <a:t>Can double your salary making six figures in 10 years or less in certain fields.</a:t>
            </a:r>
          </a:p>
          <a:p>
            <a:pPr>
              <a:buSzPct val="114999"/>
            </a:pPr>
            <a:endParaRPr lang="en-US"/>
          </a:p>
        </p:txBody>
      </p:sp>
    </p:spTree>
    <p:extLst>
      <p:ext uri="{BB962C8B-B14F-4D97-AF65-F5344CB8AC3E}">
        <p14:creationId xmlns:p14="http://schemas.microsoft.com/office/powerpoint/2010/main" val="253339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FB29-75C7-587B-9692-277D39E7A143}"/>
              </a:ext>
            </a:extLst>
          </p:cNvPr>
          <p:cNvSpPr>
            <a:spLocks noGrp="1"/>
          </p:cNvSpPr>
          <p:nvPr>
            <p:ph type="title"/>
          </p:nvPr>
        </p:nvSpPr>
        <p:spPr/>
        <p:txBody>
          <a:bodyPr/>
          <a:lstStyle/>
          <a:p>
            <a:r>
              <a:rPr lang="en-US"/>
              <a:t>Archer High Pathway Certificates</a:t>
            </a:r>
          </a:p>
        </p:txBody>
      </p:sp>
      <p:sp>
        <p:nvSpPr>
          <p:cNvPr id="3" name="Content Placeholder 2">
            <a:extLst>
              <a:ext uri="{FF2B5EF4-FFF2-40B4-BE49-F238E27FC236}">
                <a16:creationId xmlns:a16="http://schemas.microsoft.com/office/drawing/2014/main" id="{11A0C026-4FD5-8650-0F4B-A8AC531FEEA6}"/>
              </a:ext>
            </a:extLst>
          </p:cNvPr>
          <p:cNvSpPr>
            <a:spLocks noGrp="1"/>
          </p:cNvSpPr>
          <p:nvPr>
            <p:ph idx="1"/>
          </p:nvPr>
        </p:nvSpPr>
        <p:spPr/>
        <p:txBody>
          <a:bodyPr>
            <a:normAutofit fontScale="92500" lnSpcReduction="10000"/>
          </a:bodyPr>
          <a:lstStyle/>
          <a:p>
            <a:r>
              <a:rPr lang="en-US"/>
              <a:t>Arts, A/V Technology, and Communications – Audio-Video Tech &amp; Film</a:t>
            </a:r>
          </a:p>
          <a:p>
            <a:pPr>
              <a:buSzPct val="114999"/>
            </a:pPr>
            <a:r>
              <a:rPr lang="en-US"/>
              <a:t>Business Accounting</a:t>
            </a:r>
          </a:p>
          <a:p>
            <a:pPr>
              <a:buSzPct val="114999"/>
            </a:pPr>
            <a:r>
              <a:rPr lang="en-US"/>
              <a:t>Environmental Agricultural Systems</a:t>
            </a:r>
          </a:p>
          <a:p>
            <a:pPr>
              <a:buSzPct val="114999"/>
            </a:pPr>
            <a:r>
              <a:rPr lang="en-US"/>
              <a:t>Human Services – Nutrition and Food Science</a:t>
            </a:r>
          </a:p>
          <a:p>
            <a:pPr>
              <a:buSzPct val="114999"/>
            </a:pPr>
            <a:r>
              <a:rPr lang="en-US"/>
              <a:t>Information Technology – Game Design</a:t>
            </a:r>
          </a:p>
          <a:p>
            <a:pPr>
              <a:buSzPct val="114999"/>
            </a:pPr>
            <a:r>
              <a:rPr lang="en-US"/>
              <a:t>Marketing – Marketing and Management</a:t>
            </a:r>
          </a:p>
          <a:p>
            <a:pPr>
              <a:buSzPct val="114999"/>
            </a:pPr>
            <a:r>
              <a:rPr lang="en-US"/>
              <a:t>STEM – Engineering &amp; Technology</a:t>
            </a:r>
          </a:p>
          <a:p>
            <a:pPr>
              <a:buSzPct val="114999"/>
            </a:pPr>
            <a:endParaRPr lang="en-US"/>
          </a:p>
        </p:txBody>
      </p:sp>
    </p:spTree>
    <p:extLst>
      <p:ext uri="{BB962C8B-B14F-4D97-AF65-F5344CB8AC3E}">
        <p14:creationId xmlns:p14="http://schemas.microsoft.com/office/powerpoint/2010/main" val="418259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FBC-E627-AE9B-8A75-61EE49CCEA43}"/>
              </a:ext>
            </a:extLst>
          </p:cNvPr>
          <p:cNvSpPr>
            <a:spLocks noGrp="1"/>
          </p:cNvSpPr>
          <p:nvPr>
            <p:ph type="title"/>
          </p:nvPr>
        </p:nvSpPr>
        <p:spPr/>
        <p:txBody>
          <a:bodyPr/>
          <a:lstStyle/>
          <a:p>
            <a:r>
              <a:rPr lang="en-US">
                <a:ea typeface="+mj-lt"/>
                <a:cs typeface="+mj-lt"/>
                <a:hlinkClick r:id="rId3"/>
              </a:rPr>
              <a:t>CTAE CLUB</a:t>
            </a:r>
            <a:endParaRPr lang="en-US"/>
          </a:p>
        </p:txBody>
      </p:sp>
      <p:sp>
        <p:nvSpPr>
          <p:cNvPr id="3" name="Content Placeholder 2">
            <a:extLst>
              <a:ext uri="{FF2B5EF4-FFF2-40B4-BE49-F238E27FC236}">
                <a16:creationId xmlns:a16="http://schemas.microsoft.com/office/drawing/2014/main" id="{05C2533A-D740-E6D0-3C7C-60B6C82450A1}"/>
              </a:ext>
            </a:extLst>
          </p:cNvPr>
          <p:cNvSpPr>
            <a:spLocks noGrp="1"/>
          </p:cNvSpPr>
          <p:nvPr>
            <p:ph idx="1"/>
          </p:nvPr>
        </p:nvSpPr>
        <p:spPr/>
        <p:txBody>
          <a:bodyPr/>
          <a:lstStyle/>
          <a:p>
            <a:pPr>
              <a:buSzPct val="114999"/>
              <a:buFont typeface="Arial,Sans-Serif"/>
            </a:pPr>
            <a:r>
              <a:rPr lang="en-US"/>
              <a:t>Archer High CTAE Club was established to bring awareness and show the benefits of Career, Technical, &amp; Agricultural Education to students, staff, parents, and the Archer Cluster community. </a:t>
            </a:r>
            <a:endParaRPr lang="en-US">
              <a:ea typeface="+mn-lt"/>
              <a:cs typeface="+mn-lt"/>
            </a:endParaRPr>
          </a:p>
          <a:p>
            <a:pPr>
              <a:buSzPct val="114999"/>
              <a:buFont typeface="Arial,Sans-Serif"/>
            </a:pPr>
            <a:r>
              <a:rPr lang="en-US"/>
              <a:t>CTAE Club that meets on the 2nd Wednesday of the month from 2:15pm-3:00pm.</a:t>
            </a:r>
          </a:p>
        </p:txBody>
      </p:sp>
    </p:spTree>
    <p:extLst>
      <p:ext uri="{BB962C8B-B14F-4D97-AF65-F5344CB8AC3E}">
        <p14:creationId xmlns:p14="http://schemas.microsoft.com/office/powerpoint/2010/main" val="241780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364E-EF44-B553-9C4B-4AE747FE9FE7}"/>
              </a:ext>
            </a:extLst>
          </p:cNvPr>
          <p:cNvSpPr>
            <a:spLocks noGrp="1"/>
          </p:cNvSpPr>
          <p:nvPr>
            <p:ph type="title"/>
          </p:nvPr>
        </p:nvSpPr>
        <p:spPr/>
        <p:txBody>
          <a:bodyPr/>
          <a:lstStyle/>
          <a:p>
            <a:r>
              <a:rPr lang="en-US"/>
              <a:t>Maxwell &amp; Grayson</a:t>
            </a:r>
          </a:p>
        </p:txBody>
      </p:sp>
      <p:sp>
        <p:nvSpPr>
          <p:cNvPr id="3" name="Content Placeholder 2">
            <a:extLst>
              <a:ext uri="{FF2B5EF4-FFF2-40B4-BE49-F238E27FC236}">
                <a16:creationId xmlns:a16="http://schemas.microsoft.com/office/drawing/2014/main" id="{6A7205CA-5022-DC28-5CF1-1C17E62389CA}"/>
              </a:ext>
            </a:extLst>
          </p:cNvPr>
          <p:cNvSpPr>
            <a:spLocks noGrp="1"/>
          </p:cNvSpPr>
          <p:nvPr>
            <p:ph idx="1"/>
          </p:nvPr>
        </p:nvSpPr>
        <p:spPr>
          <a:xfrm>
            <a:off x="1117601" y="2556932"/>
            <a:ext cx="10134596" cy="3522136"/>
          </a:xfrm>
        </p:spPr>
        <p:txBody>
          <a:bodyPr>
            <a:normAutofit/>
          </a:bodyPr>
          <a:lstStyle/>
          <a:p>
            <a:r>
              <a:rPr lang="en-US"/>
              <a:t>Opportunity for students to gain exposure in their projected area of study </a:t>
            </a:r>
          </a:p>
          <a:p>
            <a:pPr>
              <a:buSzPct val="114999"/>
            </a:pPr>
            <a:r>
              <a:rPr lang="en-US"/>
              <a:t>Must be on track for graduation and rising 11th or 12th grader at time of applying</a:t>
            </a:r>
          </a:p>
          <a:p>
            <a:pPr>
              <a:buSzPct val="114999"/>
            </a:pPr>
            <a:r>
              <a:rPr lang="en-US"/>
              <a:t>Attend Archer and Maxwell/Grayson Tech (half &amp; half)</a:t>
            </a:r>
          </a:p>
          <a:p>
            <a:pPr>
              <a:buSzPct val="114999"/>
            </a:pPr>
            <a:r>
              <a:rPr lang="en-US"/>
              <a:t>Embedded academic credits </a:t>
            </a:r>
          </a:p>
          <a:p>
            <a:pPr>
              <a:buSzPct val="114999"/>
            </a:pPr>
            <a:r>
              <a:rPr lang="en-US"/>
              <a:t>Must apply Online through </a:t>
            </a:r>
            <a:r>
              <a:rPr lang="en-US" err="1"/>
              <a:t>eCLASS</a:t>
            </a:r>
            <a:r>
              <a:rPr lang="en-US"/>
              <a:t> (Opens in January)</a:t>
            </a:r>
          </a:p>
          <a:p>
            <a:pPr>
              <a:buSzPct val="114999"/>
            </a:pPr>
            <a:endParaRPr lang="en-US">
              <a:ea typeface="+mn-lt"/>
              <a:cs typeface="+mn-lt"/>
            </a:endParaRPr>
          </a:p>
        </p:txBody>
      </p:sp>
    </p:spTree>
    <p:extLst>
      <p:ext uri="{BB962C8B-B14F-4D97-AF65-F5344CB8AC3E}">
        <p14:creationId xmlns:p14="http://schemas.microsoft.com/office/powerpoint/2010/main" val="10010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AE8E-6C71-A744-B1D3-AD19CBEB77BA}"/>
              </a:ext>
            </a:extLst>
          </p:cNvPr>
          <p:cNvSpPr>
            <a:spLocks noGrp="1"/>
          </p:cNvSpPr>
          <p:nvPr>
            <p:ph type="title"/>
          </p:nvPr>
        </p:nvSpPr>
        <p:spPr/>
        <p:txBody>
          <a:bodyPr/>
          <a:lstStyle/>
          <a:p>
            <a:r>
              <a:rPr lang="en-US">
                <a:hlinkClick r:id="rId3"/>
              </a:rPr>
              <a:t>Maxwell High</a:t>
            </a:r>
            <a:endParaRPr lang="en-US"/>
          </a:p>
        </p:txBody>
      </p:sp>
      <p:sp>
        <p:nvSpPr>
          <p:cNvPr id="3" name="Content Placeholder 2">
            <a:extLst>
              <a:ext uri="{FF2B5EF4-FFF2-40B4-BE49-F238E27FC236}">
                <a16:creationId xmlns:a16="http://schemas.microsoft.com/office/drawing/2014/main" id="{E3E4BC78-3800-BCE7-0208-2DCFF312FA92}"/>
              </a:ext>
            </a:extLst>
          </p:cNvPr>
          <p:cNvSpPr>
            <a:spLocks noGrp="1"/>
          </p:cNvSpPr>
          <p:nvPr>
            <p:ph idx="1"/>
          </p:nvPr>
        </p:nvSpPr>
        <p:spPr>
          <a:xfrm>
            <a:off x="1295401" y="2431426"/>
            <a:ext cx="9601196" cy="3516159"/>
          </a:xfrm>
        </p:spPr>
        <p:txBody>
          <a:bodyPr vert="horz" lIns="91440" tIns="45720" rIns="91440" bIns="45720" rtlCol="0" anchor="t">
            <a:noAutofit/>
          </a:bodyPr>
          <a:lstStyle/>
          <a:p>
            <a:pPr>
              <a:spcBef>
                <a:spcPts val="20"/>
              </a:spcBef>
              <a:buSzPct val="114999"/>
            </a:pPr>
            <a:r>
              <a:rPr lang="en-US" sz="1800">
                <a:ea typeface="+mn-lt"/>
                <a:cs typeface="+mn-lt"/>
              </a:rPr>
              <a:t>Animation &amp; Digital Media                                      General Automotive Technology </a:t>
            </a:r>
            <a:endParaRPr lang="en-US" sz="1800"/>
          </a:p>
          <a:p>
            <a:pPr>
              <a:spcBef>
                <a:spcPts val="20"/>
              </a:spcBef>
              <a:buSzPct val="114999"/>
            </a:pPr>
            <a:r>
              <a:rPr lang="en-US" sz="1800">
                <a:ea typeface="+mn-lt"/>
                <a:cs typeface="+mn-lt"/>
              </a:rPr>
              <a:t>Architectural Drawing &amp; Design                              Graphic Design </a:t>
            </a:r>
            <a:endParaRPr lang="en-US" sz="1800"/>
          </a:p>
          <a:p>
            <a:pPr>
              <a:spcBef>
                <a:spcPts val="20"/>
              </a:spcBef>
              <a:buSzPct val="114999"/>
            </a:pPr>
            <a:r>
              <a:rPr lang="en-US" sz="1800">
                <a:ea typeface="+mn-lt"/>
                <a:cs typeface="+mn-lt"/>
              </a:rPr>
              <a:t>Carpentry                                                                 HVACR </a:t>
            </a:r>
            <a:endParaRPr lang="en-US" sz="1800"/>
          </a:p>
          <a:p>
            <a:pPr>
              <a:spcBef>
                <a:spcPts val="20"/>
              </a:spcBef>
              <a:buSzPct val="114999"/>
            </a:pPr>
            <a:r>
              <a:rPr lang="en-US" sz="1800">
                <a:ea typeface="+mn-lt"/>
                <a:cs typeface="+mn-lt"/>
              </a:rPr>
              <a:t>Collision Repair I                                                      Law Enforcement Services/Forensic Science </a:t>
            </a:r>
            <a:endParaRPr lang="en-US" sz="1800"/>
          </a:p>
          <a:p>
            <a:pPr>
              <a:spcBef>
                <a:spcPts val="20"/>
              </a:spcBef>
              <a:buSzPct val="114999"/>
            </a:pPr>
            <a:r>
              <a:rPr lang="en-US" sz="1800">
                <a:ea typeface="+mn-lt"/>
                <a:cs typeface="+mn-lt"/>
              </a:rPr>
              <a:t>Culinary Arts                                                            Manufacturing </a:t>
            </a:r>
            <a:endParaRPr lang="en-US" sz="1800"/>
          </a:p>
          <a:p>
            <a:pPr>
              <a:spcBef>
                <a:spcPts val="20"/>
              </a:spcBef>
              <a:buSzPct val="114999"/>
            </a:pPr>
            <a:r>
              <a:rPr lang="en-US" sz="1800">
                <a:ea typeface="+mn-lt"/>
                <a:cs typeface="+mn-lt"/>
              </a:rPr>
              <a:t>Early Childhood Education                                      Personal Care Services (Cosmetology) </a:t>
            </a:r>
          </a:p>
          <a:p>
            <a:pPr>
              <a:spcBef>
                <a:spcPts val="20"/>
              </a:spcBef>
              <a:buSzPct val="114999"/>
            </a:pPr>
            <a:r>
              <a:rPr lang="en-US" sz="1800">
                <a:ea typeface="+mn-lt"/>
                <a:cs typeface="+mn-lt"/>
              </a:rPr>
              <a:t>Electronics                                                               Therapeutic Services/Healthcare </a:t>
            </a:r>
            <a:endParaRPr lang="en-US" sz="1800"/>
          </a:p>
          <a:p>
            <a:pPr>
              <a:spcBef>
                <a:spcPts val="20"/>
              </a:spcBef>
              <a:buSzPct val="114999"/>
            </a:pPr>
            <a:r>
              <a:rPr lang="en-US" sz="1800">
                <a:ea typeface="+mn-lt"/>
                <a:cs typeface="+mn-lt"/>
              </a:rPr>
              <a:t>Fire &amp; Emergency Services/Firefighting                  Welding </a:t>
            </a:r>
            <a:endParaRPr lang="en-US" sz="1800"/>
          </a:p>
          <a:p>
            <a:pPr>
              <a:spcBef>
                <a:spcPts val="20"/>
              </a:spcBef>
              <a:buSzPct val="114999"/>
            </a:pPr>
            <a:r>
              <a:rPr lang="en-US" sz="1800">
                <a:ea typeface="+mn-lt"/>
                <a:cs typeface="+mn-lt"/>
              </a:rPr>
              <a:t>Flight Operations                                                     Work Based Learning</a:t>
            </a:r>
            <a:endParaRPr lang="en-US" sz="1800"/>
          </a:p>
        </p:txBody>
      </p:sp>
    </p:spTree>
    <p:extLst>
      <p:ext uri="{BB962C8B-B14F-4D97-AF65-F5344CB8AC3E}">
        <p14:creationId xmlns:p14="http://schemas.microsoft.com/office/powerpoint/2010/main" val="284712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7064E70-DBAD-B262-AA80-3DDC9DBF7776}"/>
              </a:ext>
            </a:extLst>
          </p:cNvPr>
          <p:cNvGraphicFramePr>
            <a:graphicFrameLocks noGrp="1"/>
          </p:cNvGraphicFramePr>
          <p:nvPr>
            <p:ph idx="4294967295"/>
            <p:extLst>
              <p:ext uri="{D42A27DB-BD31-4B8C-83A1-F6EECF244321}">
                <p14:modId xmlns:p14="http://schemas.microsoft.com/office/powerpoint/2010/main" val="1202840183"/>
              </p:ext>
            </p:extLst>
          </p:nvPr>
        </p:nvGraphicFramePr>
        <p:xfrm>
          <a:off x="1933184" y="483489"/>
          <a:ext cx="8326988" cy="5906615"/>
        </p:xfrm>
        <a:graphic>
          <a:graphicData uri="http://schemas.openxmlformats.org/drawingml/2006/table">
            <a:tbl>
              <a:tblPr firstRow="1" bandRow="1">
                <a:tableStyleId>{5C22544A-7EE6-4342-B048-85BDC9FD1C3A}</a:tableStyleId>
              </a:tblPr>
              <a:tblGrid>
                <a:gridCol w="1687876">
                  <a:extLst>
                    <a:ext uri="{9D8B030D-6E8A-4147-A177-3AD203B41FA5}">
                      <a16:colId xmlns:a16="http://schemas.microsoft.com/office/drawing/2014/main" val="2038952943"/>
                    </a:ext>
                  </a:extLst>
                </a:gridCol>
                <a:gridCol w="1503486">
                  <a:extLst>
                    <a:ext uri="{9D8B030D-6E8A-4147-A177-3AD203B41FA5}">
                      <a16:colId xmlns:a16="http://schemas.microsoft.com/office/drawing/2014/main" val="1184138286"/>
                    </a:ext>
                  </a:extLst>
                </a:gridCol>
                <a:gridCol w="5135626">
                  <a:extLst>
                    <a:ext uri="{9D8B030D-6E8A-4147-A177-3AD203B41FA5}">
                      <a16:colId xmlns:a16="http://schemas.microsoft.com/office/drawing/2014/main" val="3663102990"/>
                    </a:ext>
                  </a:extLst>
                </a:gridCol>
              </a:tblGrid>
              <a:tr h="453838">
                <a:tc>
                  <a:txBody>
                    <a:bodyPr/>
                    <a:lstStyle/>
                    <a:p>
                      <a:pPr algn="ctr"/>
                      <a:r>
                        <a:rPr lang="en-US"/>
                        <a:t>Grade Level</a:t>
                      </a:r>
                    </a:p>
                  </a:txBody>
                  <a:tcPr anchor="ctr"/>
                </a:tc>
                <a:tc>
                  <a:txBody>
                    <a:bodyPr/>
                    <a:lstStyle/>
                    <a:p>
                      <a:pPr algn="ctr"/>
                      <a:r>
                        <a:rPr lang="en-US"/>
                        <a:t> Alphabet</a:t>
                      </a:r>
                    </a:p>
                  </a:txBody>
                  <a:tcPr anchor="ctr"/>
                </a:tc>
                <a:tc>
                  <a:txBody>
                    <a:bodyPr/>
                    <a:lstStyle/>
                    <a:p>
                      <a:pPr algn="ctr"/>
                      <a:r>
                        <a:rPr lang="en-US"/>
                        <a:t>Counselor</a:t>
                      </a:r>
                    </a:p>
                  </a:txBody>
                  <a:tcPr anchor="ctr"/>
                </a:tc>
                <a:extLst>
                  <a:ext uri="{0D108BD9-81ED-4DB2-BD59-A6C34878D82A}">
                    <a16:rowId xmlns:a16="http://schemas.microsoft.com/office/drawing/2014/main" val="1704970600"/>
                  </a:ext>
                </a:extLst>
              </a:tr>
              <a:tr h="453838">
                <a:tc rowSpan="3">
                  <a:txBody>
                    <a:bodyPr/>
                    <a:lstStyle/>
                    <a:p>
                      <a:pPr algn="ctr"/>
                      <a:r>
                        <a:rPr lang="en-US" sz="2400" b="1"/>
                        <a:t>9-10</a:t>
                      </a:r>
                    </a:p>
                  </a:txBody>
                  <a:tcPr anchor="ctr"/>
                </a:tc>
                <a:tc>
                  <a:txBody>
                    <a:bodyPr/>
                    <a:lstStyle/>
                    <a:p>
                      <a:pPr algn="ctr"/>
                      <a:r>
                        <a:rPr lang="en-US" b="1"/>
                        <a:t>A-G</a:t>
                      </a:r>
                    </a:p>
                  </a:txBody>
                  <a:tcPr anchor="ctr"/>
                </a:tc>
                <a:tc>
                  <a:txBody>
                    <a:bodyPr/>
                    <a:lstStyle/>
                    <a:p>
                      <a:pPr lvl="0">
                        <a:buNone/>
                      </a:pPr>
                      <a:r>
                        <a:rPr lang="en-US" sz="1800" b="0" i="0" u="none" strike="noStrike" noProof="0">
                          <a:solidFill>
                            <a:srgbClr val="000000"/>
                          </a:solidFill>
                          <a:latin typeface="Garamond"/>
                        </a:rPr>
                        <a:t>Ms. Brittany Culbreath</a:t>
                      </a:r>
                      <a:endParaRPr lang="en-US"/>
                    </a:p>
                  </a:txBody>
                  <a:tcPr anchor="ctr"/>
                </a:tc>
                <a:extLst>
                  <a:ext uri="{0D108BD9-81ED-4DB2-BD59-A6C34878D82A}">
                    <a16:rowId xmlns:a16="http://schemas.microsoft.com/office/drawing/2014/main" val="3403972177"/>
                  </a:ext>
                </a:extLst>
              </a:tr>
              <a:tr h="453838">
                <a:tc vMerge="1">
                  <a:txBody>
                    <a:bodyPr/>
                    <a:lstStyle/>
                    <a:p>
                      <a:endParaRPr lang="en-US"/>
                    </a:p>
                  </a:txBody>
                  <a:tcPr/>
                </a:tc>
                <a:tc>
                  <a:txBody>
                    <a:bodyPr/>
                    <a:lstStyle/>
                    <a:p>
                      <a:pPr algn="ctr"/>
                      <a:r>
                        <a:rPr lang="en-US" b="1"/>
                        <a:t>H-O</a:t>
                      </a:r>
                    </a:p>
                  </a:txBody>
                  <a:tcPr anchor="ctr"/>
                </a:tc>
                <a:tc>
                  <a:txBody>
                    <a:bodyPr/>
                    <a:lstStyle/>
                    <a:p>
                      <a:r>
                        <a:rPr lang="en-US"/>
                        <a:t>Mrs. Shawnta Clarke</a:t>
                      </a:r>
                    </a:p>
                  </a:txBody>
                  <a:tcPr anchor="ctr"/>
                </a:tc>
                <a:extLst>
                  <a:ext uri="{0D108BD9-81ED-4DB2-BD59-A6C34878D82A}">
                    <a16:rowId xmlns:a16="http://schemas.microsoft.com/office/drawing/2014/main" val="4006163642"/>
                  </a:ext>
                </a:extLst>
              </a:tr>
              <a:tr h="453837">
                <a:tc vMerge="1">
                  <a:txBody>
                    <a:bodyPr/>
                    <a:lstStyle/>
                    <a:p>
                      <a:endParaRPr lang="en-US"/>
                    </a:p>
                  </a:txBody>
                  <a:tcPr anchor="ctr"/>
                </a:tc>
                <a:tc>
                  <a:txBody>
                    <a:bodyPr/>
                    <a:lstStyle/>
                    <a:p>
                      <a:pPr lvl="0" algn="ctr">
                        <a:buNone/>
                      </a:pPr>
                      <a:r>
                        <a:rPr lang="en-US" b="1"/>
                        <a:t>P-Z</a:t>
                      </a:r>
                    </a:p>
                  </a:txBody>
                  <a:tcPr anchor="ctr"/>
                </a:tc>
                <a:tc>
                  <a:txBody>
                    <a:bodyPr/>
                    <a:lstStyle/>
                    <a:p>
                      <a:pPr lvl="0">
                        <a:buNone/>
                      </a:pPr>
                      <a:r>
                        <a:rPr lang="en-US"/>
                        <a:t>Ms. Cayla McMichael</a:t>
                      </a:r>
                    </a:p>
                  </a:txBody>
                  <a:tcPr anchor="ctr"/>
                </a:tc>
                <a:extLst>
                  <a:ext uri="{0D108BD9-81ED-4DB2-BD59-A6C34878D82A}">
                    <a16:rowId xmlns:a16="http://schemas.microsoft.com/office/drawing/2014/main" val="3457619865"/>
                  </a:ext>
                </a:extLst>
              </a:tr>
              <a:tr h="453838">
                <a:tc rowSpan="4">
                  <a:txBody>
                    <a:bodyPr/>
                    <a:lstStyle/>
                    <a:p>
                      <a:pPr algn="ctr"/>
                      <a:r>
                        <a:rPr lang="en-US" sz="2400" b="1"/>
                        <a:t>11-12</a:t>
                      </a:r>
                    </a:p>
                  </a:txBody>
                  <a:tcPr anchor="ctr"/>
                </a:tc>
                <a:tc>
                  <a:txBody>
                    <a:bodyPr/>
                    <a:lstStyle/>
                    <a:p>
                      <a:pPr algn="ctr"/>
                      <a:r>
                        <a:rPr lang="en-US" b="1"/>
                        <a:t>A-C</a:t>
                      </a:r>
                    </a:p>
                  </a:txBody>
                  <a:tcPr anchor="ctr"/>
                </a:tc>
                <a:tc>
                  <a:txBody>
                    <a:bodyPr/>
                    <a:lstStyle/>
                    <a:p>
                      <a:r>
                        <a:rPr lang="en-US"/>
                        <a:t>Mrs. Nicole Hamilton</a:t>
                      </a:r>
                    </a:p>
                  </a:txBody>
                  <a:tcPr anchor="ctr"/>
                </a:tc>
                <a:extLst>
                  <a:ext uri="{0D108BD9-81ED-4DB2-BD59-A6C34878D82A}">
                    <a16:rowId xmlns:a16="http://schemas.microsoft.com/office/drawing/2014/main" val="3922998324"/>
                  </a:ext>
                </a:extLst>
              </a:tr>
              <a:tr h="453838">
                <a:tc vMerge="1">
                  <a:txBody>
                    <a:bodyPr/>
                    <a:lstStyle/>
                    <a:p>
                      <a:endParaRPr lang="en-US"/>
                    </a:p>
                  </a:txBody>
                  <a:tcPr/>
                </a:tc>
                <a:tc>
                  <a:txBody>
                    <a:bodyPr/>
                    <a:lstStyle/>
                    <a:p>
                      <a:pPr algn="ctr"/>
                      <a:r>
                        <a:rPr lang="en-US" b="1"/>
                        <a:t>D-J</a:t>
                      </a:r>
                    </a:p>
                  </a:txBody>
                  <a:tcPr anchor="ctr"/>
                </a:tc>
                <a:tc>
                  <a:txBody>
                    <a:bodyPr/>
                    <a:lstStyle/>
                    <a:p>
                      <a:r>
                        <a:rPr lang="en-US"/>
                        <a:t>Mr. William Maloney</a:t>
                      </a:r>
                    </a:p>
                  </a:txBody>
                  <a:tcPr anchor="ctr"/>
                </a:tc>
                <a:extLst>
                  <a:ext uri="{0D108BD9-81ED-4DB2-BD59-A6C34878D82A}">
                    <a16:rowId xmlns:a16="http://schemas.microsoft.com/office/drawing/2014/main" val="1410304014"/>
                  </a:ext>
                </a:extLst>
              </a:tr>
              <a:tr h="453838">
                <a:tc vMerge="1">
                  <a:txBody>
                    <a:bodyPr/>
                    <a:lstStyle/>
                    <a:p>
                      <a:endParaRPr lang="en-US"/>
                    </a:p>
                  </a:txBody>
                  <a:tcPr/>
                </a:tc>
                <a:tc>
                  <a:txBody>
                    <a:bodyPr/>
                    <a:lstStyle/>
                    <a:p>
                      <a:pPr algn="ctr"/>
                      <a:r>
                        <a:rPr lang="en-US" b="1"/>
                        <a:t>K-Q</a:t>
                      </a:r>
                    </a:p>
                  </a:txBody>
                  <a:tcPr anchor="ctr"/>
                </a:tc>
                <a:tc>
                  <a:txBody>
                    <a:bodyPr/>
                    <a:lstStyle/>
                    <a:p>
                      <a:r>
                        <a:rPr lang="en-US"/>
                        <a:t>Dr. Erin Kilpatrick </a:t>
                      </a:r>
                    </a:p>
                  </a:txBody>
                  <a:tcPr anchor="ctr"/>
                </a:tc>
                <a:extLst>
                  <a:ext uri="{0D108BD9-81ED-4DB2-BD59-A6C34878D82A}">
                    <a16:rowId xmlns:a16="http://schemas.microsoft.com/office/drawing/2014/main" val="832877342"/>
                  </a:ext>
                </a:extLst>
              </a:tr>
              <a:tr h="453838">
                <a:tc vMerge="1">
                  <a:txBody>
                    <a:bodyPr/>
                    <a:lstStyle/>
                    <a:p>
                      <a:endParaRPr lang="en-US"/>
                    </a:p>
                  </a:txBody>
                  <a:tcPr/>
                </a:tc>
                <a:tc>
                  <a:txBody>
                    <a:bodyPr/>
                    <a:lstStyle/>
                    <a:p>
                      <a:pPr algn="ctr"/>
                      <a:r>
                        <a:rPr lang="en-US" b="1"/>
                        <a:t>R-Z</a:t>
                      </a:r>
                    </a:p>
                  </a:txBody>
                  <a:tcPr anchor="ctr"/>
                </a:tc>
                <a:tc>
                  <a:txBody>
                    <a:bodyPr/>
                    <a:lstStyle/>
                    <a:p>
                      <a:r>
                        <a:rPr lang="en-US"/>
                        <a:t>Ms. Jennifer Roe</a:t>
                      </a:r>
                    </a:p>
                  </a:txBody>
                  <a:tcPr anchor="ctr"/>
                </a:tc>
                <a:extLst>
                  <a:ext uri="{0D108BD9-81ED-4DB2-BD59-A6C34878D82A}">
                    <a16:rowId xmlns:a16="http://schemas.microsoft.com/office/drawing/2014/main" val="3076676061"/>
                  </a:ext>
                </a:extLst>
              </a:tr>
              <a:tr h="453838">
                <a:tc gridSpan="3">
                  <a:txBody>
                    <a:bodyPr/>
                    <a:lstStyle/>
                    <a:p>
                      <a:pPr lvl="0" algn="ctr">
                        <a:buNone/>
                      </a:pPr>
                      <a:r>
                        <a:rPr lang="en-US" b="1">
                          <a:solidFill>
                            <a:schemeClr val="bg1"/>
                          </a:solidFill>
                        </a:rPr>
                        <a:t>School Support</a:t>
                      </a:r>
                    </a:p>
                  </a:txBody>
                  <a:tcPr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9118236"/>
                  </a:ext>
                </a:extLst>
              </a:tr>
              <a:tr h="453838">
                <a:tc>
                  <a:txBody>
                    <a:bodyPr/>
                    <a:lstStyle/>
                    <a:p>
                      <a:pPr lvl="0" algn="ctr">
                        <a:buNone/>
                      </a:pPr>
                      <a:r>
                        <a:rPr lang="en-US" sz="2400" b="1"/>
                        <a:t>9-12</a:t>
                      </a:r>
                    </a:p>
                  </a:txBody>
                  <a:tcPr anchor="ctr"/>
                </a:tc>
                <a:tc>
                  <a:txBody>
                    <a:bodyPr/>
                    <a:lstStyle/>
                    <a:p>
                      <a:pPr lvl="0" algn="ctr">
                        <a:buNone/>
                      </a:pPr>
                      <a:r>
                        <a:rPr lang="en-US" b="1"/>
                        <a:t>A-Z</a:t>
                      </a:r>
                    </a:p>
                  </a:txBody>
                  <a:tcPr anchor="ctr"/>
                </a:tc>
                <a:tc>
                  <a:txBody>
                    <a:bodyPr/>
                    <a:lstStyle/>
                    <a:p>
                      <a:pPr lvl="0">
                        <a:buNone/>
                      </a:pPr>
                      <a:r>
                        <a:rPr lang="en-US"/>
                        <a:t>Ms. Sonya Cruel – School Social Worker</a:t>
                      </a:r>
                    </a:p>
                  </a:txBody>
                  <a:tcPr anchor="ctr"/>
                </a:tc>
                <a:extLst>
                  <a:ext uri="{0D108BD9-81ED-4DB2-BD59-A6C34878D82A}">
                    <a16:rowId xmlns:a16="http://schemas.microsoft.com/office/drawing/2014/main" val="3760464017"/>
                  </a:ext>
                </a:extLst>
              </a:tr>
              <a:tr h="453837">
                <a:tc>
                  <a:txBody>
                    <a:bodyPr/>
                    <a:lstStyle/>
                    <a:p>
                      <a:pPr lvl="0" algn="ctr">
                        <a:buNone/>
                      </a:pPr>
                      <a:r>
                        <a:rPr lang="en-US" sz="2400" b="1"/>
                        <a:t>9-12</a:t>
                      </a:r>
                    </a:p>
                  </a:txBody>
                  <a:tcPr anchor="ctr"/>
                </a:tc>
                <a:tc>
                  <a:txBody>
                    <a:bodyPr/>
                    <a:lstStyle/>
                    <a:p>
                      <a:pPr lvl="0" algn="ctr">
                        <a:buNone/>
                      </a:pPr>
                      <a:r>
                        <a:rPr lang="en-US" b="1"/>
                        <a:t>A-Z</a:t>
                      </a:r>
                    </a:p>
                  </a:txBody>
                  <a:tcPr anchor="ctr"/>
                </a:tc>
                <a:tc>
                  <a:txBody>
                    <a:bodyPr/>
                    <a:lstStyle/>
                    <a:p>
                      <a:pPr lvl="0">
                        <a:buNone/>
                      </a:pPr>
                      <a:r>
                        <a:rPr lang="en-US"/>
                        <a:t>Ms. Tess Gibbs – School-based Mental Health Clinician</a:t>
                      </a:r>
                    </a:p>
                  </a:txBody>
                  <a:tcPr anchor="ctr"/>
                </a:tc>
                <a:extLst>
                  <a:ext uri="{0D108BD9-81ED-4DB2-BD59-A6C34878D82A}">
                    <a16:rowId xmlns:a16="http://schemas.microsoft.com/office/drawing/2014/main" val="1976831489"/>
                  </a:ext>
                </a:extLst>
              </a:tr>
              <a:tr h="453837">
                <a:tc gridSpan="3">
                  <a:txBody>
                    <a:bodyPr/>
                    <a:lstStyle/>
                    <a:p>
                      <a:pPr lvl="0" algn="ctr">
                        <a:lnSpc>
                          <a:spcPct val="100000"/>
                        </a:lnSpc>
                        <a:spcBef>
                          <a:spcPts val="0"/>
                        </a:spcBef>
                        <a:spcAft>
                          <a:spcPts val="0"/>
                        </a:spcAft>
                        <a:buNone/>
                      </a:pPr>
                      <a:r>
                        <a:rPr lang="en-US" sz="1800" b="1" i="0" u="none" strike="noStrike" noProof="0">
                          <a:solidFill>
                            <a:schemeClr val="bg1"/>
                          </a:solidFill>
                          <a:latin typeface="Garamond"/>
                        </a:rPr>
                        <a:t>School Counseling Intern &amp; Practicum Students</a:t>
                      </a:r>
                      <a:endParaRPr lang="en-US" sz="1800" b="0" i="0" u="none" strike="noStrike" noProof="0">
                        <a:solidFill>
                          <a:srgbClr val="000000"/>
                        </a:solidFill>
                        <a:latin typeface="Garamond"/>
                      </a:endParaRPr>
                    </a:p>
                  </a:txBody>
                  <a:tcPr anchor="ctr">
                    <a:solidFill>
                      <a:schemeClr val="accent1"/>
                    </a:solidFill>
                  </a:tcP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3983939608"/>
                  </a:ext>
                </a:extLst>
              </a:tr>
              <a:tr h="453837">
                <a:tc gridSpan="3">
                  <a:txBody>
                    <a:bodyPr/>
                    <a:lstStyle/>
                    <a:p>
                      <a:pPr lvl="0" algn="ctr">
                        <a:lnSpc>
                          <a:spcPct val="100000"/>
                        </a:lnSpc>
                        <a:spcBef>
                          <a:spcPts val="0"/>
                        </a:spcBef>
                        <a:spcAft>
                          <a:spcPts val="0"/>
                        </a:spcAft>
                        <a:buNone/>
                      </a:pPr>
                      <a:r>
                        <a:rPr lang="en-US" sz="1800" b="0" i="0" u="none" strike="noStrike" noProof="0">
                          <a:solidFill>
                            <a:schemeClr val="tx1"/>
                          </a:solidFill>
                          <a:latin typeface="Garamond"/>
                        </a:rPr>
                        <a:t>Ms. Alisha Freeman &amp; Ms. Drew Miles</a:t>
                      </a:r>
                      <a:endParaRPr lang="en-US" sz="1800" b="0" i="0" u="none" strike="noStrike" noProof="0">
                        <a:solidFill>
                          <a:schemeClr val="bg1"/>
                        </a:solidFill>
                        <a:latin typeface="Garamond"/>
                      </a:endParaRPr>
                    </a:p>
                  </a:txBody>
                  <a:tcPr anchor="c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503790"/>
                  </a:ext>
                </a:extLst>
              </a:tr>
            </a:tbl>
          </a:graphicData>
        </a:graphic>
      </p:graphicFrame>
    </p:spTree>
    <p:extLst>
      <p:ext uri="{BB962C8B-B14F-4D97-AF65-F5344CB8AC3E}">
        <p14:creationId xmlns:p14="http://schemas.microsoft.com/office/powerpoint/2010/main" val="402186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84DF-9672-89EA-DE29-692F87208E88}"/>
              </a:ext>
            </a:extLst>
          </p:cNvPr>
          <p:cNvSpPr>
            <a:spLocks noGrp="1"/>
          </p:cNvSpPr>
          <p:nvPr>
            <p:ph type="title"/>
          </p:nvPr>
        </p:nvSpPr>
        <p:spPr>
          <a:xfrm>
            <a:off x="1295402" y="982132"/>
            <a:ext cx="9601196" cy="1303867"/>
          </a:xfrm>
        </p:spPr>
        <p:txBody>
          <a:bodyPr>
            <a:normAutofit/>
          </a:bodyPr>
          <a:lstStyle/>
          <a:p>
            <a:r>
              <a:rPr lang="en-US">
                <a:solidFill>
                  <a:srgbClr val="262626"/>
                </a:solidFill>
                <a:hlinkClick r:id="rId4"/>
              </a:rPr>
              <a:t>Grayson Tech</a:t>
            </a:r>
            <a:endParaRPr lang="en-US">
              <a:solidFill>
                <a:srgbClr val="262626"/>
              </a:solidFill>
            </a:endParaRPr>
          </a:p>
        </p:txBody>
      </p:sp>
      <p:sp>
        <p:nvSpPr>
          <p:cNvPr id="11" name="Content Placeholder 10">
            <a:extLst>
              <a:ext uri="{FF2B5EF4-FFF2-40B4-BE49-F238E27FC236}">
                <a16:creationId xmlns:a16="http://schemas.microsoft.com/office/drawing/2014/main" id="{029A9C1D-16EF-41AA-2DDB-903689273F64}"/>
              </a:ext>
            </a:extLst>
          </p:cNvPr>
          <p:cNvSpPr>
            <a:spLocks noGrp="1"/>
          </p:cNvSpPr>
          <p:nvPr>
            <p:ph idx="1"/>
          </p:nvPr>
        </p:nvSpPr>
        <p:spPr/>
        <p:txBody>
          <a:bodyPr>
            <a:normAutofit/>
          </a:bodyPr>
          <a:lstStyle/>
          <a:p>
            <a:pPr>
              <a:spcBef>
                <a:spcPts val="20"/>
              </a:spcBef>
              <a:buSzPct val="114999"/>
            </a:pPr>
            <a:r>
              <a:rPr lang="en-US"/>
              <a:t>Commercial Photography      Information Support Services &amp; Game Design </a:t>
            </a:r>
          </a:p>
          <a:p>
            <a:pPr>
              <a:spcBef>
                <a:spcPts val="20"/>
              </a:spcBef>
              <a:buSzPct val="114999"/>
            </a:pPr>
            <a:r>
              <a:rPr lang="en-US"/>
              <a:t>Culinary Arts                         Law &amp; Justice </a:t>
            </a:r>
          </a:p>
          <a:p>
            <a:pPr>
              <a:spcBef>
                <a:spcPts val="20"/>
              </a:spcBef>
              <a:buSzPct val="114999"/>
            </a:pPr>
            <a:r>
              <a:rPr lang="en-US"/>
              <a:t>Cybersecurity                         Music Technology </a:t>
            </a:r>
          </a:p>
          <a:p>
            <a:pPr>
              <a:spcBef>
                <a:spcPts val="20"/>
              </a:spcBef>
              <a:buSzPct val="114999"/>
            </a:pPr>
            <a:r>
              <a:rPr lang="en-US"/>
              <a:t>Entrepreneurship                   Sports Medicine </a:t>
            </a:r>
          </a:p>
          <a:p>
            <a:pPr>
              <a:spcBef>
                <a:spcPts val="20"/>
              </a:spcBef>
              <a:buSzPct val="114999"/>
            </a:pPr>
            <a:r>
              <a:rPr lang="en-US"/>
              <a:t>Exercise Physiology               TV &amp; Video Production </a:t>
            </a:r>
          </a:p>
          <a:p>
            <a:pPr>
              <a:spcBef>
                <a:spcPts val="20"/>
              </a:spcBef>
              <a:buSzPct val="114999"/>
            </a:pPr>
            <a:r>
              <a:rPr lang="en-US"/>
              <a:t>Graphic Design                      Veterinary Science</a:t>
            </a:r>
          </a:p>
        </p:txBody>
      </p:sp>
    </p:spTree>
    <p:extLst>
      <p:ext uri="{BB962C8B-B14F-4D97-AF65-F5344CB8AC3E}">
        <p14:creationId xmlns:p14="http://schemas.microsoft.com/office/powerpoint/2010/main" val="271931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645D-ED12-1B5B-1B00-A8084C74E1CC}"/>
              </a:ext>
            </a:extLst>
          </p:cNvPr>
          <p:cNvSpPr>
            <a:spLocks noGrp="1"/>
          </p:cNvSpPr>
          <p:nvPr>
            <p:ph type="title"/>
          </p:nvPr>
        </p:nvSpPr>
        <p:spPr/>
        <p:txBody>
          <a:bodyPr/>
          <a:lstStyle/>
          <a:p>
            <a:r>
              <a:rPr lang="en-US"/>
              <a:t>College Admission Testing</a:t>
            </a:r>
          </a:p>
        </p:txBody>
      </p:sp>
      <p:sp>
        <p:nvSpPr>
          <p:cNvPr id="3" name="Content Placeholder 2">
            <a:extLst>
              <a:ext uri="{FF2B5EF4-FFF2-40B4-BE49-F238E27FC236}">
                <a16:creationId xmlns:a16="http://schemas.microsoft.com/office/drawing/2014/main" id="{A323FAF1-3E6E-B346-A55E-5805E64E7C8E}"/>
              </a:ext>
            </a:extLst>
          </p:cNvPr>
          <p:cNvSpPr>
            <a:spLocks noGrp="1"/>
          </p:cNvSpPr>
          <p:nvPr>
            <p:ph idx="1"/>
          </p:nvPr>
        </p:nvSpPr>
        <p:spPr/>
        <p:txBody>
          <a:bodyPr/>
          <a:lstStyle/>
          <a:p>
            <a:r>
              <a:rPr lang="en-US" sz="2800">
                <a:hlinkClick r:id="rId3"/>
              </a:rPr>
              <a:t>PSAT Testing</a:t>
            </a:r>
            <a:endParaRPr lang="en-US" sz="2800"/>
          </a:p>
          <a:p>
            <a:pPr lvl="1">
              <a:buSzPct val="114999"/>
            </a:pPr>
            <a:r>
              <a:rPr lang="en-US" sz="2400"/>
              <a:t>Practice test for the SAT</a:t>
            </a:r>
          </a:p>
          <a:p>
            <a:pPr lvl="1">
              <a:buSzPct val="114999"/>
            </a:pPr>
            <a:r>
              <a:rPr lang="en-US" sz="2400"/>
              <a:t>All 10th graders will take it for free on </a:t>
            </a:r>
            <a:r>
              <a:rPr lang="en-US" sz="2400" b="1">
                <a:solidFill>
                  <a:srgbClr val="262626"/>
                </a:solidFill>
                <a:latin typeface="Garamond"/>
                <a:ea typeface="Roboto"/>
                <a:cs typeface="Roboto"/>
              </a:rPr>
              <a:t>Tuesday, October 29th</a:t>
            </a:r>
            <a:r>
              <a:rPr lang="en-US" sz="2400"/>
              <a:t> </a:t>
            </a:r>
          </a:p>
          <a:p>
            <a:pPr lvl="1">
              <a:buSzPct val="114999"/>
            </a:pPr>
            <a:r>
              <a:rPr lang="en-US" sz="2400"/>
              <a:t>11th graders can register for free</a:t>
            </a:r>
          </a:p>
          <a:p>
            <a:pPr lvl="1">
              <a:buSzPct val="114999"/>
            </a:pPr>
            <a:r>
              <a:rPr lang="en-US" sz="2400"/>
              <a:t>9th graders can register for $25 on </a:t>
            </a:r>
            <a:r>
              <a:rPr lang="en-US" sz="2400" err="1"/>
              <a:t>MyPaymentsPlus</a:t>
            </a:r>
            <a:endParaRPr lang="en-US" sz="2400"/>
          </a:p>
          <a:p>
            <a:pPr lvl="1">
              <a:buSzPct val="114999"/>
            </a:pPr>
            <a:endParaRPr lang="en-US"/>
          </a:p>
          <a:p>
            <a:pPr marL="0" indent="0">
              <a:buSzPct val="114999"/>
              <a:buNone/>
            </a:pPr>
            <a:endParaRPr lang="en-US"/>
          </a:p>
        </p:txBody>
      </p:sp>
    </p:spTree>
    <p:extLst>
      <p:ext uri="{BB962C8B-B14F-4D97-AF65-F5344CB8AC3E}">
        <p14:creationId xmlns:p14="http://schemas.microsoft.com/office/powerpoint/2010/main" val="151209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645D-ED12-1B5B-1B00-A8084C74E1CC}"/>
              </a:ext>
            </a:extLst>
          </p:cNvPr>
          <p:cNvSpPr>
            <a:spLocks noGrp="1"/>
          </p:cNvSpPr>
          <p:nvPr>
            <p:ph type="title"/>
          </p:nvPr>
        </p:nvSpPr>
        <p:spPr/>
        <p:txBody>
          <a:bodyPr/>
          <a:lstStyle/>
          <a:p>
            <a:r>
              <a:rPr lang="en-US"/>
              <a:t>College Admission Testing</a:t>
            </a:r>
          </a:p>
        </p:txBody>
      </p:sp>
      <p:sp>
        <p:nvSpPr>
          <p:cNvPr id="3" name="Content Placeholder 2">
            <a:extLst>
              <a:ext uri="{FF2B5EF4-FFF2-40B4-BE49-F238E27FC236}">
                <a16:creationId xmlns:a16="http://schemas.microsoft.com/office/drawing/2014/main" id="{A323FAF1-3E6E-B346-A55E-5805E64E7C8E}"/>
              </a:ext>
            </a:extLst>
          </p:cNvPr>
          <p:cNvSpPr>
            <a:spLocks noGrp="1"/>
          </p:cNvSpPr>
          <p:nvPr>
            <p:ph idx="1"/>
          </p:nvPr>
        </p:nvSpPr>
        <p:spPr/>
        <p:txBody>
          <a:bodyPr>
            <a:normAutofit fontScale="85000" lnSpcReduction="20000"/>
          </a:bodyPr>
          <a:lstStyle/>
          <a:p>
            <a:r>
              <a:rPr lang="en-US">
                <a:hlinkClick r:id="rId3"/>
              </a:rPr>
              <a:t>SAT</a:t>
            </a:r>
            <a:r>
              <a:rPr lang="en-US"/>
              <a:t>/</a:t>
            </a:r>
            <a:r>
              <a:rPr lang="en-US">
                <a:hlinkClick r:id="rId4"/>
              </a:rPr>
              <a:t>ACT</a:t>
            </a:r>
            <a:r>
              <a:rPr lang="en-US"/>
              <a:t> Testing</a:t>
            </a:r>
          </a:p>
          <a:p>
            <a:pPr lvl="1">
              <a:buSzPct val="114999"/>
            </a:pPr>
            <a:r>
              <a:rPr lang="en-US"/>
              <a:t>Should start testing in 11th grade</a:t>
            </a:r>
          </a:p>
          <a:p>
            <a:pPr lvl="1">
              <a:buSzPct val="114999"/>
            </a:pPr>
            <a:r>
              <a:rPr lang="en-US"/>
              <a:t>Can take multiple times to earn a higher score</a:t>
            </a:r>
          </a:p>
          <a:p>
            <a:pPr lvl="1">
              <a:buSzPct val="114999"/>
            </a:pPr>
            <a:r>
              <a:rPr lang="en-US"/>
              <a:t>Colleges look at both tests equally. It is recommended that students take both to see which they perform better on.</a:t>
            </a:r>
          </a:p>
          <a:p>
            <a:pPr>
              <a:buSzPct val="114999"/>
            </a:pPr>
            <a:r>
              <a:rPr lang="en-US"/>
              <a:t>Fee Waivers</a:t>
            </a:r>
          </a:p>
          <a:p>
            <a:pPr lvl="1">
              <a:buSzPct val="114999"/>
            </a:pPr>
            <a:r>
              <a:rPr lang="en-US"/>
              <a:t>Available to 11th and 12th graders who qualify for Free or Reduced Lunch</a:t>
            </a:r>
          </a:p>
          <a:p>
            <a:pPr lvl="1">
              <a:buSzPct val="114999"/>
            </a:pPr>
            <a:r>
              <a:rPr lang="en-US"/>
              <a:t>Must complete the lunch application on </a:t>
            </a:r>
            <a:r>
              <a:rPr lang="en-US">
                <a:hlinkClick r:id="rId5"/>
              </a:rPr>
              <a:t>GCPS website</a:t>
            </a:r>
          </a:p>
          <a:p>
            <a:pPr lvl="1">
              <a:buSzPct val="114999"/>
            </a:pPr>
            <a:r>
              <a:rPr lang="en-US"/>
              <a:t>Can receive 2 SAT and 4 ACT</a:t>
            </a:r>
          </a:p>
          <a:p>
            <a:pPr lvl="1">
              <a:buSzPct val="114999"/>
            </a:pPr>
            <a:r>
              <a:rPr lang="en-US"/>
              <a:t>Request on Counseling Corner </a:t>
            </a:r>
            <a:r>
              <a:rPr lang="en-US" err="1"/>
              <a:t>eClass</a:t>
            </a:r>
            <a:r>
              <a:rPr lang="en-US"/>
              <a:t> page</a:t>
            </a:r>
          </a:p>
        </p:txBody>
      </p:sp>
    </p:spTree>
    <p:extLst>
      <p:ext uri="{BB962C8B-B14F-4D97-AF65-F5344CB8AC3E}">
        <p14:creationId xmlns:p14="http://schemas.microsoft.com/office/powerpoint/2010/main" val="1156460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7572-57F5-21CE-6032-00258980A5F0}"/>
              </a:ext>
            </a:extLst>
          </p:cNvPr>
          <p:cNvSpPr>
            <a:spLocks noGrp="1"/>
          </p:cNvSpPr>
          <p:nvPr>
            <p:ph type="title"/>
          </p:nvPr>
        </p:nvSpPr>
        <p:spPr/>
        <p:txBody>
          <a:bodyPr/>
          <a:lstStyle/>
          <a:p>
            <a:r>
              <a:rPr lang="en-US"/>
              <a:t>Test Prep</a:t>
            </a:r>
          </a:p>
        </p:txBody>
      </p:sp>
      <p:sp>
        <p:nvSpPr>
          <p:cNvPr id="3" name="Content Placeholder 2">
            <a:extLst>
              <a:ext uri="{FF2B5EF4-FFF2-40B4-BE49-F238E27FC236}">
                <a16:creationId xmlns:a16="http://schemas.microsoft.com/office/drawing/2014/main" id="{B044AE59-FBF3-86F5-7E15-80CEF1685DE1}"/>
              </a:ext>
            </a:extLst>
          </p:cNvPr>
          <p:cNvSpPr>
            <a:spLocks noGrp="1"/>
          </p:cNvSpPr>
          <p:nvPr>
            <p:ph idx="1"/>
          </p:nvPr>
        </p:nvSpPr>
        <p:spPr>
          <a:xfrm>
            <a:off x="1295401" y="2556932"/>
            <a:ext cx="9855196" cy="3611036"/>
          </a:xfrm>
        </p:spPr>
        <p:txBody>
          <a:bodyPr/>
          <a:lstStyle/>
          <a:p>
            <a:r>
              <a:rPr lang="en-US">
                <a:hlinkClick r:id="rId3"/>
              </a:rPr>
              <a:t>Collegeboard</a:t>
            </a:r>
            <a:r>
              <a:rPr lang="en-US"/>
              <a:t> and </a:t>
            </a:r>
            <a:r>
              <a:rPr lang="en-US">
                <a:hlinkClick r:id="rId4"/>
              </a:rPr>
              <a:t>ACT</a:t>
            </a:r>
            <a:r>
              <a:rPr lang="en-US"/>
              <a:t> offer FREE test prep resources</a:t>
            </a:r>
          </a:p>
          <a:p>
            <a:pPr lvl="1">
              <a:buSzPct val="114999"/>
            </a:pPr>
            <a:r>
              <a:rPr lang="en-US"/>
              <a:t>Practice Tests</a:t>
            </a:r>
          </a:p>
          <a:p>
            <a:pPr lvl="1">
              <a:buSzPct val="114999"/>
            </a:pPr>
            <a:r>
              <a:rPr lang="en-US">
                <a:hlinkClick r:id="rId5"/>
              </a:rPr>
              <a:t>Khan Academy (SAT)</a:t>
            </a:r>
            <a:r>
              <a:rPr lang="en-US"/>
              <a:t> – Students can link their PSAT scores for individualized practice</a:t>
            </a:r>
          </a:p>
          <a:p>
            <a:pPr>
              <a:buSzPct val="114999"/>
            </a:pPr>
            <a:r>
              <a:rPr lang="en-US"/>
              <a:t>Can purchase books/materials on your own</a:t>
            </a:r>
          </a:p>
          <a:p>
            <a:pPr>
              <a:buSzPct val="114999"/>
            </a:pPr>
            <a:r>
              <a:rPr lang="en-US"/>
              <a:t>Outside organizations offer tutoring/test prep</a:t>
            </a:r>
          </a:p>
          <a:p>
            <a:pPr lvl="1">
              <a:buSzPct val="114999"/>
            </a:pPr>
            <a:r>
              <a:rPr lang="en-US">
                <a:hlinkClick r:id="rId6"/>
              </a:rPr>
              <a:t>Community School</a:t>
            </a:r>
            <a:r>
              <a:rPr lang="en-US"/>
              <a:t> offers College Prep resources</a:t>
            </a:r>
          </a:p>
          <a:p>
            <a:pPr lvl="1">
              <a:buSzPct val="114999"/>
            </a:pPr>
            <a:r>
              <a:rPr lang="en-US"/>
              <a:t>Archer does not endorse or recommend any particular company/organization</a:t>
            </a:r>
          </a:p>
        </p:txBody>
      </p:sp>
    </p:spTree>
    <p:extLst>
      <p:ext uri="{BB962C8B-B14F-4D97-AF65-F5344CB8AC3E}">
        <p14:creationId xmlns:p14="http://schemas.microsoft.com/office/powerpoint/2010/main" val="401314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B69E-7FF4-7222-0D98-FA9F7887F7B9}"/>
              </a:ext>
            </a:extLst>
          </p:cNvPr>
          <p:cNvSpPr>
            <a:spLocks noGrp="1"/>
          </p:cNvSpPr>
          <p:nvPr>
            <p:ph type="title"/>
          </p:nvPr>
        </p:nvSpPr>
        <p:spPr/>
        <p:txBody>
          <a:bodyPr/>
          <a:lstStyle/>
          <a:p>
            <a:r>
              <a:rPr lang="en-US"/>
              <a:t>Test-Optional Policy</a:t>
            </a:r>
          </a:p>
        </p:txBody>
      </p:sp>
      <p:sp>
        <p:nvSpPr>
          <p:cNvPr id="3" name="Content Placeholder 2">
            <a:extLst>
              <a:ext uri="{FF2B5EF4-FFF2-40B4-BE49-F238E27FC236}">
                <a16:creationId xmlns:a16="http://schemas.microsoft.com/office/drawing/2014/main" id="{FBA414BC-9703-A364-BC8C-87DDCACE0B91}"/>
              </a:ext>
            </a:extLst>
          </p:cNvPr>
          <p:cNvSpPr>
            <a:spLocks noGrp="1"/>
          </p:cNvSpPr>
          <p:nvPr>
            <p:ph idx="1"/>
          </p:nvPr>
        </p:nvSpPr>
        <p:spPr>
          <a:xfrm>
            <a:off x="1295401" y="2556932"/>
            <a:ext cx="9601196" cy="3393019"/>
          </a:xfrm>
        </p:spPr>
        <p:txBody>
          <a:bodyPr>
            <a:normAutofit lnSpcReduction="10000"/>
          </a:bodyPr>
          <a:lstStyle/>
          <a:p>
            <a:r>
              <a:rPr lang="en-US"/>
              <a:t>Many out-of-state colleges and most GA colleges are currently test-optional</a:t>
            </a:r>
          </a:p>
          <a:p>
            <a:pPr lvl="1">
              <a:buSzPct val="114999"/>
            </a:pPr>
            <a:r>
              <a:rPr lang="en-US"/>
              <a:t>This could change in the future</a:t>
            </a:r>
          </a:p>
          <a:p>
            <a:pPr>
              <a:buSzPct val="114999"/>
            </a:pPr>
            <a:r>
              <a:rPr lang="en-US"/>
              <a:t>Students can check college website to see average scores of admitted students</a:t>
            </a:r>
          </a:p>
          <a:p>
            <a:pPr lvl="1">
              <a:buSzPct val="114999"/>
            </a:pPr>
            <a:r>
              <a:rPr lang="en-US"/>
              <a:t>College Search on Naviance </a:t>
            </a:r>
          </a:p>
          <a:p>
            <a:pPr lvl="1">
              <a:buSzPct val="114999"/>
            </a:pPr>
            <a:r>
              <a:rPr lang="en-US"/>
              <a:t>College Search on </a:t>
            </a:r>
            <a:r>
              <a:rPr lang="en-US">
                <a:hlinkClick r:id="rId3"/>
              </a:rPr>
              <a:t>GAfutures</a:t>
            </a:r>
            <a:r>
              <a:rPr lang="en-US"/>
              <a:t> </a:t>
            </a:r>
          </a:p>
          <a:p>
            <a:pPr>
              <a:buSzPct val="114999"/>
            </a:pPr>
            <a:r>
              <a:rPr lang="en-US" b="1"/>
              <a:t>Students applying for the </a:t>
            </a:r>
            <a:r>
              <a:rPr lang="en-US" b="1">
                <a:hlinkClick r:id="rId4"/>
              </a:rPr>
              <a:t>Zell Miller Scholarship</a:t>
            </a:r>
            <a:r>
              <a:rPr lang="en-US" b="1"/>
              <a:t> still need qualifying SAT/ACT scores </a:t>
            </a:r>
          </a:p>
        </p:txBody>
      </p:sp>
    </p:spTree>
    <p:extLst>
      <p:ext uri="{BB962C8B-B14F-4D97-AF65-F5344CB8AC3E}">
        <p14:creationId xmlns:p14="http://schemas.microsoft.com/office/powerpoint/2010/main" val="158332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0811-04FA-FFCE-A8D8-DD153955B35A}"/>
              </a:ext>
            </a:extLst>
          </p:cNvPr>
          <p:cNvSpPr>
            <a:spLocks noGrp="1"/>
          </p:cNvSpPr>
          <p:nvPr>
            <p:ph type="title"/>
          </p:nvPr>
        </p:nvSpPr>
        <p:spPr/>
        <p:txBody>
          <a:bodyPr/>
          <a:lstStyle/>
          <a:p>
            <a:r>
              <a:rPr lang="en-US">
                <a:hlinkClick r:id="rId3"/>
              </a:rPr>
              <a:t>Transcripts</a:t>
            </a:r>
            <a:endParaRPr lang="en-US"/>
          </a:p>
        </p:txBody>
      </p:sp>
      <p:sp>
        <p:nvSpPr>
          <p:cNvPr id="3" name="Content Placeholder 2">
            <a:extLst>
              <a:ext uri="{FF2B5EF4-FFF2-40B4-BE49-F238E27FC236}">
                <a16:creationId xmlns:a16="http://schemas.microsoft.com/office/drawing/2014/main" id="{0F57A04E-D6BE-C48D-4FDD-B769430D8D98}"/>
              </a:ext>
            </a:extLst>
          </p:cNvPr>
          <p:cNvSpPr>
            <a:spLocks noGrp="1"/>
          </p:cNvSpPr>
          <p:nvPr>
            <p:ph idx="1"/>
          </p:nvPr>
        </p:nvSpPr>
        <p:spPr>
          <a:xfrm>
            <a:off x="1345533" y="2536880"/>
            <a:ext cx="9601196" cy="3487355"/>
          </a:xfrm>
        </p:spPr>
        <p:txBody>
          <a:bodyPr vert="horz" lIns="91440" tIns="45720" rIns="91440" bIns="45720" rtlCol="0" anchor="t">
            <a:noAutofit/>
          </a:bodyPr>
          <a:lstStyle/>
          <a:p>
            <a:r>
              <a:rPr lang="en-US" sz="2000"/>
              <a:t>Most can be sent electronically via </a:t>
            </a:r>
            <a:r>
              <a:rPr lang="en-US" sz="2000" b="1"/>
              <a:t>Naviance</a:t>
            </a:r>
          </a:p>
          <a:p>
            <a:pPr>
              <a:buSzPct val="114999"/>
            </a:pPr>
            <a:r>
              <a:rPr lang="en-US" sz="2000"/>
              <a:t>$5 flat fee for all electronic transcripts on </a:t>
            </a:r>
            <a:r>
              <a:rPr lang="en-US" sz="2000">
                <a:hlinkClick r:id="rId4"/>
              </a:rPr>
              <a:t>MyPaymentsPlus</a:t>
            </a:r>
            <a:endParaRPr lang="en-US" sz="2000"/>
          </a:p>
          <a:p>
            <a:pPr>
              <a:buSzPct val="114999"/>
            </a:pPr>
            <a:r>
              <a:rPr lang="en-US" sz="2000"/>
              <a:t>$5 per hard copy – order on </a:t>
            </a:r>
            <a:r>
              <a:rPr lang="en-US" sz="2000">
                <a:hlinkClick r:id="rId4"/>
              </a:rPr>
              <a:t>MPP</a:t>
            </a:r>
            <a:r>
              <a:rPr lang="en-US" sz="2000"/>
              <a:t>; can be picked up in the front office</a:t>
            </a:r>
          </a:p>
          <a:p>
            <a:pPr lvl="1">
              <a:buSzPct val="114999"/>
            </a:pPr>
            <a:r>
              <a:rPr lang="en-US" sz="1800">
                <a:hlinkClick r:id="rId5"/>
              </a:rPr>
              <a:t>Free/Reduced Lunch</a:t>
            </a:r>
            <a:r>
              <a:rPr lang="en-US" sz="1800"/>
              <a:t> students can waive the fee</a:t>
            </a:r>
          </a:p>
          <a:p>
            <a:pPr>
              <a:buSzPct val="114999"/>
            </a:pPr>
            <a:r>
              <a:rPr lang="en-US" sz="2000"/>
              <a:t>Transcripts to in-state colleges can be sent via </a:t>
            </a:r>
            <a:r>
              <a:rPr lang="en-US" sz="2000" b="1">
                <a:hlinkClick r:id="rId6"/>
              </a:rPr>
              <a:t>GAfutures.org</a:t>
            </a:r>
            <a:r>
              <a:rPr lang="en-US" sz="2000"/>
              <a:t> for FREE</a:t>
            </a:r>
          </a:p>
          <a:p>
            <a:pPr>
              <a:buSzPct val="114999"/>
            </a:pPr>
            <a:r>
              <a:rPr lang="en-US" sz="2000"/>
              <a:t>Students can contact their counselor if they have questions about college apps or transcripts</a:t>
            </a:r>
          </a:p>
          <a:p>
            <a:pPr>
              <a:buSzPct val="114999"/>
            </a:pPr>
            <a:r>
              <a:rPr lang="en-US" sz="2000"/>
              <a:t>If students have DE credits, they must order official transcripts from each college attended</a:t>
            </a:r>
          </a:p>
        </p:txBody>
      </p:sp>
    </p:spTree>
    <p:extLst>
      <p:ext uri="{BB962C8B-B14F-4D97-AF65-F5344CB8AC3E}">
        <p14:creationId xmlns:p14="http://schemas.microsoft.com/office/powerpoint/2010/main" val="3134849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AD9EC-549F-AFEC-A524-2594D03CCFB9}"/>
              </a:ext>
            </a:extLst>
          </p:cNvPr>
          <p:cNvSpPr>
            <a:spLocks noGrp="1"/>
          </p:cNvSpPr>
          <p:nvPr>
            <p:ph idx="1"/>
          </p:nvPr>
        </p:nvSpPr>
        <p:spPr>
          <a:xfrm>
            <a:off x="1273420" y="3100753"/>
            <a:ext cx="9737965" cy="2478782"/>
          </a:xfrm>
        </p:spPr>
        <p:txBody>
          <a:bodyPr>
            <a:normAutofit lnSpcReduction="10000"/>
          </a:bodyPr>
          <a:lstStyle/>
          <a:p>
            <a:r>
              <a:rPr lang="en-US"/>
              <a:t>ALL students should create a </a:t>
            </a:r>
            <a:r>
              <a:rPr lang="en-US" b="1">
                <a:hlinkClick r:id="rId3"/>
              </a:rPr>
              <a:t>GAfutures.org</a:t>
            </a:r>
            <a:r>
              <a:rPr lang="en-US"/>
              <a:t> account to monitor their </a:t>
            </a:r>
            <a:r>
              <a:rPr lang="en-US">
                <a:hlinkClick r:id="rId4"/>
              </a:rPr>
              <a:t>HOPE</a:t>
            </a:r>
            <a:r>
              <a:rPr lang="en-US"/>
              <a:t>/</a:t>
            </a:r>
            <a:r>
              <a:rPr lang="en-US">
                <a:hlinkClick r:id="rId5"/>
              </a:rPr>
              <a:t>Zell Miller</a:t>
            </a:r>
            <a:r>
              <a:rPr lang="en-US"/>
              <a:t> scholarship eligibility</a:t>
            </a:r>
          </a:p>
          <a:p>
            <a:pPr>
              <a:buSzPct val="114999"/>
            </a:pPr>
            <a:r>
              <a:rPr lang="en-US">
                <a:ea typeface="+mn-lt"/>
                <a:cs typeface="+mn-lt"/>
              </a:rPr>
              <a:t>Students must complete their “Profile” section that includes </a:t>
            </a:r>
            <a:r>
              <a:rPr lang="en-US" b="1">
                <a:ea typeface="+mn-lt"/>
                <a:cs typeface="+mn-lt"/>
              </a:rPr>
              <a:t>full LEGAL NAME, address and SS#</a:t>
            </a:r>
            <a:endParaRPr lang="en-US" b="1"/>
          </a:p>
          <a:p>
            <a:pPr>
              <a:buSzPct val="114999"/>
            </a:pPr>
            <a:r>
              <a:rPr lang="en-US">
                <a:ea typeface="+mn-lt"/>
                <a:cs typeface="+mn-lt"/>
              </a:rPr>
              <a:t>Students must also have their SS# on file at Archer HS. You must bring your card or a copy of your card to the counseling office.</a:t>
            </a:r>
            <a:endParaRPr lang="en-US"/>
          </a:p>
          <a:p>
            <a:pPr marL="0" indent="0">
              <a:buSzPct val="114999"/>
              <a:buNone/>
            </a:pPr>
            <a:endParaRPr lang="en-US"/>
          </a:p>
        </p:txBody>
      </p:sp>
      <p:sp>
        <p:nvSpPr>
          <p:cNvPr id="5" name="Title 4">
            <a:extLst>
              <a:ext uri="{FF2B5EF4-FFF2-40B4-BE49-F238E27FC236}">
                <a16:creationId xmlns:a16="http://schemas.microsoft.com/office/drawing/2014/main" id="{07268FBB-739F-F6C4-5857-7742C9636867}"/>
              </a:ext>
            </a:extLst>
          </p:cNvPr>
          <p:cNvSpPr>
            <a:spLocks noGrp="1"/>
          </p:cNvSpPr>
          <p:nvPr>
            <p:ph type="title"/>
          </p:nvPr>
        </p:nvSpPr>
        <p:spPr>
          <a:xfrm>
            <a:off x="1236787" y="816055"/>
            <a:ext cx="9601196" cy="1088944"/>
          </a:xfrm>
        </p:spPr>
        <p:txBody>
          <a:bodyPr>
            <a:normAutofit/>
          </a:bodyPr>
          <a:lstStyle/>
          <a:p>
            <a:r>
              <a:rPr lang="en-US">
                <a:ea typeface="+mj-lt"/>
                <a:cs typeface="+mj-lt"/>
              </a:rPr>
              <a:t>GA FUTURES </a:t>
            </a:r>
            <a:endParaRPr lang="en-US"/>
          </a:p>
        </p:txBody>
      </p:sp>
      <p:sp>
        <p:nvSpPr>
          <p:cNvPr id="6" name="TextBox 5">
            <a:extLst>
              <a:ext uri="{FF2B5EF4-FFF2-40B4-BE49-F238E27FC236}">
                <a16:creationId xmlns:a16="http://schemas.microsoft.com/office/drawing/2014/main" id="{CF591AC5-45F4-CBC1-DBC6-48866217178D}"/>
              </a:ext>
            </a:extLst>
          </p:cNvPr>
          <p:cNvSpPr txBox="1"/>
          <p:nvPr/>
        </p:nvSpPr>
        <p:spPr>
          <a:xfrm>
            <a:off x="1396999" y="2012461"/>
            <a:ext cx="9397999" cy="923330"/>
          </a:xfrm>
          <a:prstGeom prst="rect">
            <a:avLst/>
          </a:prstGeom>
          <a:solidFill>
            <a:schemeClr val="accent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solidFill>
                  <a:srgbClr val="FFFFFF"/>
                </a:solidFill>
                <a:ea typeface="+mn-lt"/>
                <a:cs typeface="+mn-lt"/>
                <a:hlinkClick r:id="rId3">
                  <a:extLst>
                    <a:ext uri="{A12FA001-AC4F-418D-AE19-62706E023703}">
                      <ahyp:hlinkClr xmlns:ahyp="http://schemas.microsoft.com/office/drawing/2018/hyperlinkcolor" val="tx"/>
                    </a:ext>
                  </a:extLst>
                </a:hlinkClick>
              </a:rPr>
              <a:t>GAFUTURES </a:t>
            </a:r>
            <a:r>
              <a:rPr lang="en-US">
                <a:solidFill>
                  <a:srgbClr val="FFFFFF"/>
                </a:solidFill>
                <a:ea typeface="+mn-lt"/>
                <a:cs typeface="+mn-lt"/>
              </a:rPr>
              <a:t>is a one stop shop for high school, college, and career planning and financial aid research.  By creating a free account, students can access their HOPE GPA, send transcripts electronically, and complete college applications.</a:t>
            </a:r>
            <a:endParaRPr lang="en-US">
              <a:solidFill>
                <a:srgbClr val="FFFFFF"/>
              </a:solidFill>
            </a:endParaRPr>
          </a:p>
        </p:txBody>
      </p:sp>
    </p:spTree>
    <p:extLst>
      <p:ext uri="{BB962C8B-B14F-4D97-AF65-F5344CB8AC3E}">
        <p14:creationId xmlns:p14="http://schemas.microsoft.com/office/powerpoint/2010/main" val="229165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70A6-A9D5-247F-0C7E-F7BDFC23E94E}"/>
              </a:ext>
            </a:extLst>
          </p:cNvPr>
          <p:cNvSpPr>
            <a:spLocks noGrp="1"/>
          </p:cNvSpPr>
          <p:nvPr>
            <p:ph type="title"/>
          </p:nvPr>
        </p:nvSpPr>
        <p:spPr>
          <a:xfrm>
            <a:off x="1295402" y="1215214"/>
            <a:ext cx="9601196" cy="1303867"/>
          </a:xfrm>
        </p:spPr>
        <p:txBody>
          <a:bodyPr/>
          <a:lstStyle/>
          <a:p>
            <a:r>
              <a:rPr lang="en-US"/>
              <a:t>College &amp; Career Information</a:t>
            </a:r>
          </a:p>
        </p:txBody>
      </p:sp>
      <p:sp>
        <p:nvSpPr>
          <p:cNvPr id="3" name="Content Placeholder 2">
            <a:extLst>
              <a:ext uri="{FF2B5EF4-FFF2-40B4-BE49-F238E27FC236}">
                <a16:creationId xmlns:a16="http://schemas.microsoft.com/office/drawing/2014/main" id="{9CF90016-8F21-EE63-187B-ABF97EF6D177}"/>
              </a:ext>
            </a:extLst>
          </p:cNvPr>
          <p:cNvSpPr>
            <a:spLocks noGrp="1"/>
          </p:cNvSpPr>
          <p:nvPr>
            <p:ph idx="1"/>
          </p:nvPr>
        </p:nvSpPr>
        <p:spPr>
          <a:xfrm>
            <a:off x="1202641" y="2645833"/>
            <a:ext cx="10077445" cy="3647018"/>
          </a:xfrm>
        </p:spPr>
        <p:txBody>
          <a:bodyPr>
            <a:normAutofit/>
          </a:bodyPr>
          <a:lstStyle/>
          <a:p>
            <a:r>
              <a:rPr lang="en-US"/>
              <a:t>Private Visits: </a:t>
            </a:r>
            <a:r>
              <a:rPr lang="en-US" sz="1900"/>
              <a:t>Open to 11th &amp; 12th; Students must sign-up on </a:t>
            </a:r>
            <a:r>
              <a:rPr lang="en-US" sz="1900">
                <a:hlinkClick r:id="rId3"/>
              </a:rPr>
              <a:t>eCLASS Counseling Corner</a:t>
            </a:r>
            <a:endParaRPr lang="en-US" sz="1900"/>
          </a:p>
          <a:p>
            <a:pPr>
              <a:buSzPct val="114999"/>
            </a:pPr>
            <a:r>
              <a:rPr lang="en-US"/>
              <a:t>Lunch Visits: </a:t>
            </a:r>
            <a:r>
              <a:rPr lang="en-US" sz="1900"/>
              <a:t>Table set up in the commons; Open to all students</a:t>
            </a:r>
          </a:p>
          <a:p>
            <a:pPr>
              <a:buSzPct val="114999"/>
            </a:pPr>
            <a:r>
              <a:rPr lang="en-US"/>
              <a:t>College Fairs:  </a:t>
            </a:r>
            <a:r>
              <a:rPr lang="en-US" sz="1900"/>
              <a:t>Probe Fair Tour, Infinite Scholars Fair, Community &amp; Virtual Events</a:t>
            </a:r>
            <a:r>
              <a:rPr lang="en-US"/>
              <a:t> </a:t>
            </a:r>
          </a:p>
          <a:p>
            <a:pPr>
              <a:buSzPct val="114999"/>
            </a:pPr>
            <a:r>
              <a:rPr lang="en-US"/>
              <a:t>College Tours &amp; Open House Events:</a:t>
            </a:r>
          </a:p>
          <a:p>
            <a:pPr lvl="1">
              <a:buSzPct val="114999"/>
            </a:pPr>
            <a:r>
              <a:rPr lang="en-US" sz="1900"/>
              <a:t>Students must schedule these on their own</a:t>
            </a:r>
          </a:p>
          <a:p>
            <a:pPr lvl="1">
              <a:buSzPct val="114999"/>
            </a:pPr>
            <a:r>
              <a:rPr lang="en-US" sz="1900"/>
              <a:t>We recommend starting in 10th or 11th grade</a:t>
            </a:r>
          </a:p>
          <a:p>
            <a:pPr lvl="1">
              <a:buSzPct val="114999"/>
            </a:pPr>
            <a:r>
              <a:rPr lang="en-US" sz="1900"/>
              <a:t>Archer allows 2 excused absences per year for college visits – fill-out </a:t>
            </a:r>
            <a:r>
              <a:rPr lang="en-US" sz="1900">
                <a:hlinkClick r:id="rId4"/>
              </a:rPr>
              <a:t>Pre-Arranged Student Absence form</a:t>
            </a:r>
            <a:r>
              <a:rPr lang="en-US" sz="1900"/>
              <a:t> and bring proof of registration to the attendance office</a:t>
            </a:r>
          </a:p>
        </p:txBody>
      </p:sp>
    </p:spTree>
    <p:extLst>
      <p:ext uri="{BB962C8B-B14F-4D97-AF65-F5344CB8AC3E}">
        <p14:creationId xmlns:p14="http://schemas.microsoft.com/office/powerpoint/2010/main" val="336106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69FA-1D7E-AA72-CCBF-BA6E8B56A2EA}"/>
              </a:ext>
            </a:extLst>
          </p:cNvPr>
          <p:cNvSpPr>
            <a:spLocks noGrp="1"/>
          </p:cNvSpPr>
          <p:nvPr>
            <p:ph type="title"/>
          </p:nvPr>
        </p:nvSpPr>
        <p:spPr>
          <a:xfrm>
            <a:off x="3144034" y="884973"/>
            <a:ext cx="5913493" cy="1303867"/>
          </a:xfrm>
        </p:spPr>
        <p:txBody>
          <a:bodyPr/>
          <a:lstStyle/>
          <a:p>
            <a:r>
              <a:rPr lang="en-US" b="1">
                <a:solidFill>
                  <a:schemeClr val="tx2"/>
                </a:solidFill>
                <a:hlinkClick r:id="rId3">
                  <a:extLst>
                    <a:ext uri="{A12FA001-AC4F-418D-AE19-62706E023703}">
                      <ahyp:hlinkClr xmlns:ahyp="http://schemas.microsoft.com/office/drawing/2018/hyperlinkcolor" val="tx"/>
                    </a:ext>
                  </a:extLst>
                </a:hlinkClick>
              </a:rPr>
              <a:t>Military</a:t>
            </a:r>
          </a:p>
        </p:txBody>
      </p:sp>
      <p:sp>
        <p:nvSpPr>
          <p:cNvPr id="3" name="Content Placeholder 2">
            <a:extLst>
              <a:ext uri="{FF2B5EF4-FFF2-40B4-BE49-F238E27FC236}">
                <a16:creationId xmlns:a16="http://schemas.microsoft.com/office/drawing/2014/main" id="{2CA3B012-57F4-C19C-E193-9AE96A337F86}"/>
              </a:ext>
            </a:extLst>
          </p:cNvPr>
          <p:cNvSpPr>
            <a:spLocks noGrp="1"/>
          </p:cNvSpPr>
          <p:nvPr>
            <p:ph idx="1"/>
          </p:nvPr>
        </p:nvSpPr>
        <p:spPr>
          <a:xfrm>
            <a:off x="1099036" y="2512108"/>
            <a:ext cx="10002721" cy="3602470"/>
          </a:xfrm>
        </p:spPr>
        <p:txBody>
          <a:bodyPr>
            <a:normAutofit fontScale="92500" lnSpcReduction="10000"/>
          </a:bodyPr>
          <a:lstStyle/>
          <a:p>
            <a:r>
              <a:rPr lang="en-US"/>
              <a:t>MILITARY MONDAYS: </a:t>
            </a:r>
          </a:p>
          <a:p>
            <a:pPr lvl="1">
              <a:buSzPct val="114999"/>
            </a:pPr>
            <a:r>
              <a:rPr lang="en-US"/>
              <a:t>All branches are welcome to come for lunch visits</a:t>
            </a:r>
          </a:p>
          <a:p>
            <a:pPr lvl="1">
              <a:buSzPct val="114999"/>
            </a:pPr>
            <a:r>
              <a:rPr lang="en-US"/>
              <a:t>No sign-up required</a:t>
            </a:r>
          </a:p>
          <a:p>
            <a:pPr>
              <a:buSzPct val="114999"/>
            </a:pPr>
            <a:r>
              <a:rPr lang="en-US">
                <a:hlinkClick r:id="rId4"/>
              </a:rPr>
              <a:t>ASVAB</a:t>
            </a:r>
            <a:r>
              <a:rPr lang="en-US"/>
              <a:t> is offered twice per year – Fall &amp; Spring</a:t>
            </a:r>
          </a:p>
          <a:p>
            <a:pPr lvl="1">
              <a:buSzPct val="114999"/>
            </a:pPr>
            <a:r>
              <a:rPr lang="en-US"/>
              <a:t>Fall Date: October 2, 2024</a:t>
            </a:r>
          </a:p>
          <a:p>
            <a:pPr lvl="1">
              <a:buSzPct val="114999"/>
            </a:pPr>
            <a:r>
              <a:rPr lang="en-US"/>
              <a:t>Open to 10th – 12th </a:t>
            </a:r>
          </a:p>
          <a:p>
            <a:pPr lvl="1">
              <a:buSzPct val="114999"/>
            </a:pPr>
            <a:r>
              <a:rPr lang="en-US"/>
              <a:t>Must register on </a:t>
            </a:r>
            <a:r>
              <a:rPr lang="en-US">
                <a:hlinkClick r:id="rId5"/>
              </a:rPr>
              <a:t>eCLASS Counseling Corner</a:t>
            </a:r>
          </a:p>
          <a:p>
            <a:pPr lvl="1">
              <a:buSzPct val="114999"/>
            </a:pPr>
            <a:r>
              <a:rPr lang="en-US"/>
              <a:t>Results can be used for vocational and career planning, even if you decide not to join the Military.</a:t>
            </a:r>
          </a:p>
        </p:txBody>
      </p:sp>
    </p:spTree>
    <p:extLst>
      <p:ext uri="{BB962C8B-B14F-4D97-AF65-F5344CB8AC3E}">
        <p14:creationId xmlns:p14="http://schemas.microsoft.com/office/powerpoint/2010/main" val="334101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320F-A19B-F968-DD1F-B64B823DB103}"/>
              </a:ext>
            </a:extLst>
          </p:cNvPr>
          <p:cNvSpPr>
            <a:spLocks noGrp="1"/>
          </p:cNvSpPr>
          <p:nvPr>
            <p:ph type="title"/>
          </p:nvPr>
        </p:nvSpPr>
        <p:spPr>
          <a:xfrm>
            <a:off x="2867364" y="894998"/>
            <a:ext cx="6459122" cy="1303867"/>
          </a:xfrm>
        </p:spPr>
        <p:txBody>
          <a:bodyPr>
            <a:normAutofit fontScale="90000"/>
          </a:bodyPr>
          <a:lstStyle/>
          <a:p>
            <a:r>
              <a:rPr lang="en-US" b="1"/>
              <a:t>Financial Aid/Scholarships</a:t>
            </a:r>
          </a:p>
        </p:txBody>
      </p:sp>
      <p:sp>
        <p:nvSpPr>
          <p:cNvPr id="3" name="Content Placeholder 2">
            <a:extLst>
              <a:ext uri="{FF2B5EF4-FFF2-40B4-BE49-F238E27FC236}">
                <a16:creationId xmlns:a16="http://schemas.microsoft.com/office/drawing/2014/main" id="{64EE5B56-C14A-66A6-53D5-F359E6D098BB}"/>
              </a:ext>
            </a:extLst>
          </p:cNvPr>
          <p:cNvSpPr>
            <a:spLocks noGrp="1"/>
          </p:cNvSpPr>
          <p:nvPr>
            <p:ph idx="1"/>
          </p:nvPr>
        </p:nvSpPr>
        <p:spPr>
          <a:xfrm>
            <a:off x="1051884" y="2478984"/>
            <a:ext cx="10193005" cy="3822438"/>
          </a:xfrm>
        </p:spPr>
        <p:txBody>
          <a:bodyPr>
            <a:normAutofit fontScale="85000" lnSpcReduction="20000"/>
          </a:bodyPr>
          <a:lstStyle/>
          <a:p>
            <a:r>
              <a:rPr lang="en-US"/>
              <a:t>Students should check the college website for institutional scholarships (Apply Early)</a:t>
            </a:r>
          </a:p>
          <a:p>
            <a:pPr>
              <a:buSzPct val="114999"/>
            </a:pPr>
            <a:r>
              <a:rPr lang="en-US"/>
              <a:t>Search for independent scholarships</a:t>
            </a:r>
          </a:p>
          <a:p>
            <a:pPr lvl="1">
              <a:buSzPct val="114999"/>
            </a:pPr>
            <a:r>
              <a:rPr lang="en-US">
                <a:hlinkClick r:id="rId3"/>
              </a:rPr>
              <a:t>Counseling Corner eCLASS page</a:t>
            </a:r>
            <a:r>
              <a:rPr lang="en-US"/>
              <a:t> &amp; </a:t>
            </a:r>
            <a:r>
              <a:rPr lang="en-US">
                <a:hlinkClick r:id="rId4"/>
              </a:rPr>
              <a:t>Website</a:t>
            </a:r>
            <a:r>
              <a:rPr lang="en-US"/>
              <a:t> – list of scholarships and websites</a:t>
            </a:r>
          </a:p>
          <a:p>
            <a:pPr lvl="1">
              <a:buSzPct val="114999"/>
            </a:pPr>
            <a:r>
              <a:rPr lang="en-US"/>
              <a:t>Google</a:t>
            </a:r>
          </a:p>
          <a:p>
            <a:pPr lvl="1">
              <a:buSzPct val="114999"/>
            </a:pPr>
            <a:r>
              <a:rPr lang="en-US">
                <a:hlinkClick r:id="rId5"/>
              </a:rPr>
              <a:t>GCPS Foundation Scholarships</a:t>
            </a:r>
          </a:p>
          <a:p>
            <a:pPr>
              <a:buSzPct val="114999"/>
            </a:pPr>
            <a:r>
              <a:rPr lang="en-US"/>
              <a:t>Apply for </a:t>
            </a:r>
            <a:r>
              <a:rPr lang="en-US">
                <a:hlinkClick r:id="rId6"/>
              </a:rPr>
              <a:t>FAFSA</a:t>
            </a:r>
            <a:r>
              <a:rPr lang="en-US"/>
              <a:t> Senior year – Opens December 1st</a:t>
            </a:r>
          </a:p>
          <a:p>
            <a:pPr lvl="1">
              <a:buSzPct val="114999"/>
            </a:pPr>
            <a:r>
              <a:rPr lang="en-US"/>
              <a:t>Counts as the </a:t>
            </a:r>
            <a:r>
              <a:rPr lang="en-US">
                <a:hlinkClick r:id="rId7"/>
              </a:rPr>
              <a:t>HOPE</a:t>
            </a:r>
            <a:r>
              <a:rPr lang="en-US"/>
              <a:t>/</a:t>
            </a:r>
            <a:r>
              <a:rPr lang="en-US">
                <a:hlinkClick r:id="rId8"/>
              </a:rPr>
              <a:t>Zell Miller</a:t>
            </a:r>
            <a:r>
              <a:rPr lang="en-US"/>
              <a:t> application</a:t>
            </a:r>
          </a:p>
          <a:p>
            <a:pPr lvl="1">
              <a:buSzPct val="114999"/>
            </a:pPr>
            <a:r>
              <a:rPr lang="en-US"/>
              <a:t>Income-based financial aid and grants</a:t>
            </a:r>
          </a:p>
          <a:p>
            <a:pPr lvl="1">
              <a:buSzPct val="114999"/>
            </a:pPr>
            <a:r>
              <a:rPr lang="en-US"/>
              <a:t>Federal student loans</a:t>
            </a:r>
          </a:p>
          <a:p>
            <a:pPr lvl="1">
              <a:buSzPct val="114999"/>
            </a:pPr>
            <a:r>
              <a:rPr lang="en-US"/>
              <a:t>Create an </a:t>
            </a:r>
            <a:r>
              <a:rPr lang="en-US">
                <a:hlinkClick r:id="rId9"/>
              </a:rPr>
              <a:t>FSA ID</a:t>
            </a:r>
            <a:r>
              <a:rPr lang="en-US"/>
              <a:t> before applying</a:t>
            </a:r>
          </a:p>
          <a:p>
            <a:pPr lvl="1">
              <a:buSzPct val="114999"/>
            </a:pPr>
            <a:r>
              <a:rPr lang="en-US"/>
              <a:t>Financial Aid Parent Night in January</a:t>
            </a:r>
          </a:p>
        </p:txBody>
      </p:sp>
    </p:spTree>
    <p:extLst>
      <p:ext uri="{BB962C8B-B14F-4D97-AF65-F5344CB8AC3E}">
        <p14:creationId xmlns:p14="http://schemas.microsoft.com/office/powerpoint/2010/main" val="20363811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C7B3-5CDC-6E72-21EC-D07EE62EFFB7}"/>
              </a:ext>
            </a:extLst>
          </p:cNvPr>
          <p:cNvSpPr>
            <a:spLocks noGrp="1"/>
          </p:cNvSpPr>
          <p:nvPr>
            <p:ph type="title"/>
          </p:nvPr>
        </p:nvSpPr>
        <p:spPr/>
        <p:txBody>
          <a:bodyPr/>
          <a:lstStyle/>
          <a:p>
            <a:r>
              <a:rPr lang="en-US">
                <a:hlinkClick r:id="rId3"/>
              </a:rPr>
              <a:t>Attendance</a:t>
            </a:r>
            <a:endParaRPr lang="en-US"/>
          </a:p>
        </p:txBody>
      </p:sp>
      <p:sp>
        <p:nvSpPr>
          <p:cNvPr id="3" name="Content Placeholder 2">
            <a:extLst>
              <a:ext uri="{FF2B5EF4-FFF2-40B4-BE49-F238E27FC236}">
                <a16:creationId xmlns:a16="http://schemas.microsoft.com/office/drawing/2014/main" id="{75B49308-7707-E07E-626C-73059B7A3A77}"/>
              </a:ext>
            </a:extLst>
          </p:cNvPr>
          <p:cNvSpPr>
            <a:spLocks noGrp="1"/>
          </p:cNvSpPr>
          <p:nvPr>
            <p:ph idx="1"/>
          </p:nvPr>
        </p:nvSpPr>
        <p:spPr>
          <a:xfrm>
            <a:off x="937492" y="2453023"/>
            <a:ext cx="10363195" cy="3711481"/>
          </a:xfrm>
        </p:spPr>
        <p:txBody>
          <a:bodyPr>
            <a:normAutofit/>
          </a:bodyPr>
          <a:lstStyle/>
          <a:p>
            <a:r>
              <a:rPr lang="en-US">
                <a:ea typeface="+mn-lt"/>
                <a:cs typeface="+mn-lt"/>
              </a:rPr>
              <a:t>Children chronically absent in kindergarten and 1st grade are much less likely to read at grade level by the end of 3rd grade.  </a:t>
            </a:r>
          </a:p>
          <a:p>
            <a:pPr>
              <a:buSzPct val="114999"/>
            </a:pPr>
            <a:r>
              <a:rPr lang="en-US">
                <a:ea typeface="+mn-lt"/>
                <a:cs typeface="+mn-lt"/>
              </a:rPr>
              <a:t>By 6th grade, chronic absence is a proven early warning sign for students at risk for dropping out of school.  </a:t>
            </a:r>
          </a:p>
          <a:p>
            <a:pPr>
              <a:buSzPct val="114999"/>
            </a:pPr>
            <a:r>
              <a:rPr lang="en-US">
                <a:ea typeface="+mn-lt"/>
                <a:cs typeface="+mn-lt"/>
              </a:rPr>
              <a:t>By 9th grade good attendance can predict graduation rates even better than 8th grade test scores. </a:t>
            </a:r>
          </a:p>
          <a:p>
            <a:pPr marL="0" indent="0" algn="ctr">
              <a:buNone/>
            </a:pPr>
            <a:r>
              <a:rPr lang="en-US" b="1">
                <a:ea typeface="+mn-lt"/>
                <a:cs typeface="+mn-lt"/>
              </a:rPr>
              <a:t>Absences can add up quickly. A child is chronically absent if he or she misses just two days every month!!!</a:t>
            </a:r>
            <a:endParaRPr lang="en-US" b="1"/>
          </a:p>
        </p:txBody>
      </p:sp>
    </p:spTree>
    <p:extLst>
      <p:ext uri="{BB962C8B-B14F-4D97-AF65-F5344CB8AC3E}">
        <p14:creationId xmlns:p14="http://schemas.microsoft.com/office/powerpoint/2010/main" val="4288713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645D-ED12-1B5B-1B00-A8084C74E1CC}"/>
              </a:ext>
            </a:extLst>
          </p:cNvPr>
          <p:cNvSpPr>
            <a:spLocks noGrp="1"/>
          </p:cNvSpPr>
          <p:nvPr>
            <p:ph type="title"/>
          </p:nvPr>
        </p:nvSpPr>
        <p:spPr/>
        <p:txBody>
          <a:bodyPr/>
          <a:lstStyle/>
          <a:p>
            <a:r>
              <a:rPr lang="en-US"/>
              <a:t>Applying to College</a:t>
            </a:r>
          </a:p>
        </p:txBody>
      </p:sp>
      <p:sp>
        <p:nvSpPr>
          <p:cNvPr id="3" name="Content Placeholder 2">
            <a:extLst>
              <a:ext uri="{FF2B5EF4-FFF2-40B4-BE49-F238E27FC236}">
                <a16:creationId xmlns:a16="http://schemas.microsoft.com/office/drawing/2014/main" id="{A323FAF1-3E6E-B346-A55E-5805E64E7C8E}"/>
              </a:ext>
            </a:extLst>
          </p:cNvPr>
          <p:cNvSpPr>
            <a:spLocks noGrp="1"/>
          </p:cNvSpPr>
          <p:nvPr>
            <p:ph idx="1"/>
          </p:nvPr>
        </p:nvSpPr>
        <p:spPr>
          <a:xfrm>
            <a:off x="1137246" y="2613044"/>
            <a:ext cx="10396841" cy="3444552"/>
          </a:xfrm>
        </p:spPr>
        <p:txBody>
          <a:bodyPr vert="horz" lIns="91440" tIns="45720" rIns="91440" bIns="45720" rtlCol="0" anchor="t">
            <a:noAutofit/>
          </a:bodyPr>
          <a:lstStyle/>
          <a:p>
            <a:r>
              <a:rPr lang="en-US" sz="1800">
                <a:ea typeface="+mn-lt"/>
                <a:cs typeface="+mn-lt"/>
              </a:rPr>
              <a:t>Apply to College Month is November!  </a:t>
            </a:r>
          </a:p>
          <a:p>
            <a:pPr>
              <a:buSzPct val="114999"/>
            </a:pPr>
            <a:r>
              <a:rPr lang="en-US" sz="1800">
                <a:ea typeface="+mn-lt"/>
                <a:cs typeface="+mn-lt"/>
              </a:rPr>
              <a:t>Students may apply beginning in August of their Senior year</a:t>
            </a:r>
            <a:endParaRPr lang="en-US" sz="1800"/>
          </a:p>
          <a:p>
            <a:pPr>
              <a:buSzPct val="114999"/>
            </a:pPr>
            <a:r>
              <a:rPr lang="en-US" sz="1800">
                <a:ea typeface="+mn-lt"/>
                <a:cs typeface="+mn-lt"/>
              </a:rPr>
              <a:t>College app fee waivers are also available for </a:t>
            </a:r>
            <a:r>
              <a:rPr lang="en-US" sz="1800">
                <a:ea typeface="+mn-lt"/>
                <a:cs typeface="+mn-lt"/>
                <a:hlinkClick r:id="rId3"/>
              </a:rPr>
              <a:t>Free/Reduced Lunch students</a:t>
            </a:r>
            <a:endParaRPr lang="en-US" sz="1800">
              <a:ea typeface="+mn-lt"/>
              <a:cs typeface="+mn-lt"/>
            </a:endParaRPr>
          </a:p>
          <a:p>
            <a:pPr>
              <a:buSzPct val="114999"/>
            </a:pPr>
            <a:r>
              <a:rPr lang="en-US" sz="1800"/>
              <a:t>Seniors should apply to various colleges – Reach, Match, Safe</a:t>
            </a:r>
          </a:p>
          <a:p>
            <a:pPr>
              <a:buSzPct val="114999"/>
            </a:pPr>
            <a:r>
              <a:rPr lang="en-US" sz="1800"/>
              <a:t>Seniors can apply to multiple colleges via the </a:t>
            </a:r>
            <a:r>
              <a:rPr lang="en-US" sz="1800" b="1">
                <a:hlinkClick r:id="rId4"/>
              </a:rPr>
              <a:t>Commonapp</a:t>
            </a:r>
            <a:r>
              <a:rPr lang="en-US" sz="1800"/>
              <a:t> or directly on the college website</a:t>
            </a:r>
          </a:p>
          <a:p>
            <a:pPr>
              <a:buSzPct val="114999"/>
            </a:pPr>
            <a:r>
              <a:rPr lang="en-US" sz="1800"/>
              <a:t>Seniors must </a:t>
            </a:r>
            <a:r>
              <a:rPr lang="en-US" sz="1800" b="1">
                <a:hlinkClick r:id="rId5"/>
              </a:rPr>
              <a:t>link their Commonapp account to Naviance</a:t>
            </a:r>
            <a:r>
              <a:rPr lang="en-US" sz="1800"/>
              <a:t> to request transcripts and recommendation letters</a:t>
            </a:r>
          </a:p>
          <a:p>
            <a:pPr>
              <a:buSzPct val="114999"/>
            </a:pPr>
            <a:r>
              <a:rPr lang="en-US" sz="1800"/>
              <a:t>Must complete </a:t>
            </a:r>
            <a:r>
              <a:rPr lang="en-US" sz="1800" b="1">
                <a:hlinkClick r:id="rId6"/>
              </a:rPr>
              <a:t>Brag Sheet</a:t>
            </a:r>
            <a:r>
              <a:rPr lang="en-US" sz="1800"/>
              <a:t> in Naviance </a:t>
            </a:r>
          </a:p>
          <a:p>
            <a:pPr>
              <a:buSzPct val="114999"/>
            </a:pPr>
            <a:r>
              <a:rPr lang="en-US" sz="1800"/>
              <a:t>Instructions are posted on the </a:t>
            </a:r>
            <a:r>
              <a:rPr lang="en-US" sz="1800">
                <a:hlinkClick r:id="rId7"/>
              </a:rPr>
              <a:t>Counseling Corner eCLASS page</a:t>
            </a:r>
            <a:r>
              <a:rPr lang="en-US" sz="1800"/>
              <a:t> </a:t>
            </a:r>
          </a:p>
        </p:txBody>
      </p:sp>
      <p:pic>
        <p:nvPicPr>
          <p:cNvPr id="4" name="Picture 3" descr="A blue background with yellow text and graduation caps&#10;&#10;Description automatically generated">
            <a:extLst>
              <a:ext uri="{FF2B5EF4-FFF2-40B4-BE49-F238E27FC236}">
                <a16:creationId xmlns:a16="http://schemas.microsoft.com/office/drawing/2014/main" id="{ED3AC3E5-A16C-ABD5-894D-4BF0666D679F}"/>
              </a:ext>
            </a:extLst>
          </p:cNvPr>
          <p:cNvPicPr>
            <a:picLocks noChangeAspect="1"/>
          </p:cNvPicPr>
          <p:nvPr/>
        </p:nvPicPr>
        <p:blipFill>
          <a:blip r:embed="rId8"/>
          <a:stretch>
            <a:fillRect/>
          </a:stretch>
        </p:blipFill>
        <p:spPr>
          <a:xfrm>
            <a:off x="8788400" y="629926"/>
            <a:ext cx="2743200" cy="1741112"/>
          </a:xfrm>
          <a:prstGeom prst="rect">
            <a:avLst/>
          </a:prstGeom>
        </p:spPr>
      </p:pic>
    </p:spTree>
    <p:extLst>
      <p:ext uri="{BB962C8B-B14F-4D97-AF65-F5344CB8AC3E}">
        <p14:creationId xmlns:p14="http://schemas.microsoft.com/office/powerpoint/2010/main" val="386482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2899-84DF-7EC7-D97B-8D5566878C86}"/>
              </a:ext>
            </a:extLst>
          </p:cNvPr>
          <p:cNvSpPr>
            <a:spLocks noGrp="1"/>
          </p:cNvSpPr>
          <p:nvPr>
            <p:ph type="title"/>
          </p:nvPr>
        </p:nvSpPr>
        <p:spPr/>
        <p:txBody>
          <a:bodyPr>
            <a:normAutofit/>
          </a:bodyPr>
          <a:lstStyle/>
          <a:p>
            <a:r>
              <a:rPr lang="en-US"/>
              <a:t>Mental Health: </a:t>
            </a:r>
            <a:r>
              <a:rPr lang="en-US">
                <a:hlinkClick r:id="rId3"/>
              </a:rPr>
              <a:t>School Counselor Role</a:t>
            </a:r>
            <a:br>
              <a:rPr lang="en-US"/>
            </a:br>
            <a:r>
              <a:rPr lang="en-US" sz="1800"/>
              <a:t>(ASCA, 2020)</a:t>
            </a:r>
          </a:p>
        </p:txBody>
      </p:sp>
      <p:sp>
        <p:nvSpPr>
          <p:cNvPr id="3" name="Content Placeholder 2">
            <a:extLst>
              <a:ext uri="{FF2B5EF4-FFF2-40B4-BE49-F238E27FC236}">
                <a16:creationId xmlns:a16="http://schemas.microsoft.com/office/drawing/2014/main" id="{5E93CEA5-3D02-EE35-CD7F-273B1E3E2A57}"/>
              </a:ext>
            </a:extLst>
          </p:cNvPr>
          <p:cNvSpPr>
            <a:spLocks noGrp="1"/>
          </p:cNvSpPr>
          <p:nvPr>
            <p:ph idx="1"/>
          </p:nvPr>
        </p:nvSpPr>
        <p:spPr/>
        <p:txBody>
          <a:bodyPr/>
          <a:lstStyle/>
          <a:p>
            <a:pPr>
              <a:buSzPct val="114999"/>
            </a:pPr>
            <a:endParaRPr lang="en-US"/>
          </a:p>
          <a:p>
            <a:pPr>
              <a:buSzPct val="114999"/>
            </a:pPr>
            <a:r>
              <a:rPr lang="en-US">
                <a:ea typeface="+mn-lt"/>
                <a:cs typeface="+mn-lt"/>
              </a:rPr>
              <a:t>Advocate for the mental health needs of all students by offering instruction that enhances awareness of mental health, appraisal and advisement addressing academic, career and social/emotional development</a:t>
            </a:r>
          </a:p>
          <a:p>
            <a:r>
              <a:rPr lang="en-US" b="1">
                <a:ea typeface="+mn-lt"/>
                <a:cs typeface="+mn-lt"/>
              </a:rPr>
              <a:t>Short-term</a:t>
            </a:r>
            <a:r>
              <a:rPr lang="en-US">
                <a:ea typeface="+mn-lt"/>
                <a:cs typeface="+mn-lt"/>
              </a:rPr>
              <a:t> counseling interventions &amp; crisis-intervention</a:t>
            </a:r>
          </a:p>
          <a:p>
            <a:r>
              <a:rPr lang="en-US" b="1">
                <a:ea typeface="+mn-lt"/>
                <a:cs typeface="+mn-lt"/>
              </a:rPr>
              <a:t>Referrals</a:t>
            </a:r>
            <a:r>
              <a:rPr lang="en-US">
                <a:ea typeface="+mn-lt"/>
                <a:cs typeface="+mn-lt"/>
              </a:rPr>
              <a:t> to community resources for long-term support</a:t>
            </a:r>
            <a:endParaRPr lang="en-US"/>
          </a:p>
        </p:txBody>
      </p:sp>
    </p:spTree>
    <p:extLst>
      <p:ext uri="{BB962C8B-B14F-4D97-AF65-F5344CB8AC3E}">
        <p14:creationId xmlns:p14="http://schemas.microsoft.com/office/powerpoint/2010/main" val="2516438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2899-84DF-7EC7-D97B-8D5566878C86}"/>
              </a:ext>
            </a:extLst>
          </p:cNvPr>
          <p:cNvSpPr>
            <a:spLocks noGrp="1"/>
          </p:cNvSpPr>
          <p:nvPr>
            <p:ph type="title"/>
          </p:nvPr>
        </p:nvSpPr>
        <p:spPr/>
        <p:txBody>
          <a:bodyPr>
            <a:normAutofit/>
          </a:bodyPr>
          <a:lstStyle/>
          <a:p>
            <a:r>
              <a:rPr lang="en-US"/>
              <a:t>Mental Health—</a:t>
            </a:r>
            <a:r>
              <a:rPr lang="en-US">
                <a:hlinkClick r:id="rId3"/>
              </a:rPr>
              <a:t>Recognize Warning Signs</a:t>
            </a:r>
            <a:br>
              <a:rPr lang="en-US"/>
            </a:br>
            <a:r>
              <a:rPr lang="en-US" sz="1400"/>
              <a:t>(ASCA, 2020)</a:t>
            </a:r>
          </a:p>
        </p:txBody>
      </p:sp>
      <p:sp>
        <p:nvSpPr>
          <p:cNvPr id="3" name="Content Placeholder 2">
            <a:extLst>
              <a:ext uri="{FF2B5EF4-FFF2-40B4-BE49-F238E27FC236}">
                <a16:creationId xmlns:a16="http://schemas.microsoft.com/office/drawing/2014/main" id="{5E93CEA5-3D02-EE35-CD7F-273B1E3E2A57}"/>
              </a:ext>
            </a:extLst>
          </p:cNvPr>
          <p:cNvSpPr>
            <a:spLocks noGrp="1"/>
          </p:cNvSpPr>
          <p:nvPr>
            <p:ph idx="1"/>
          </p:nvPr>
        </p:nvSpPr>
        <p:spPr>
          <a:xfrm>
            <a:off x="843846" y="2627487"/>
            <a:ext cx="10052751" cy="3587047"/>
          </a:xfrm>
        </p:spPr>
        <p:txBody>
          <a:bodyPr>
            <a:normAutofit/>
          </a:bodyPr>
          <a:lstStyle/>
          <a:p>
            <a:pPr lvl="1">
              <a:buSzPct val="114999"/>
            </a:pPr>
            <a:r>
              <a:rPr lang="en-US">
                <a:ea typeface="+mn-lt"/>
                <a:cs typeface="+mn-lt"/>
              </a:rPr>
              <a:t>Changes in school performance and attendance</a:t>
            </a:r>
            <a:endParaRPr lang="en-US"/>
          </a:p>
          <a:p>
            <a:pPr lvl="1">
              <a:buSzPct val="114999"/>
            </a:pPr>
            <a:r>
              <a:rPr lang="en-US">
                <a:ea typeface="+mn-lt"/>
                <a:cs typeface="+mn-lt"/>
              </a:rPr>
              <a:t>Mood changes</a:t>
            </a:r>
            <a:endParaRPr lang="en-US"/>
          </a:p>
          <a:p>
            <a:pPr lvl="1">
              <a:buSzPct val="114999"/>
            </a:pPr>
            <a:r>
              <a:rPr lang="en-US">
                <a:ea typeface="+mn-lt"/>
                <a:cs typeface="+mn-lt"/>
              </a:rPr>
              <a:t>Complaints of illness before school</a:t>
            </a:r>
            <a:endParaRPr lang="en-US"/>
          </a:p>
          <a:p>
            <a:pPr lvl="1">
              <a:buSzPct val="114999"/>
            </a:pPr>
            <a:r>
              <a:rPr lang="en-US">
                <a:ea typeface="+mn-lt"/>
                <a:cs typeface="+mn-lt"/>
              </a:rPr>
              <a:t>Increased disciplinary problems at school</a:t>
            </a:r>
            <a:endParaRPr lang="en-US"/>
          </a:p>
          <a:p>
            <a:pPr lvl="1">
              <a:buSzPct val="114999"/>
            </a:pPr>
            <a:r>
              <a:rPr lang="en-US">
                <a:ea typeface="+mn-lt"/>
                <a:cs typeface="+mn-lt"/>
              </a:rPr>
              <a:t>Problems at home or with the family situation (e.g., stress, trauma, divorce, substance abuse, exposure to poverty conditions, domestic violence) </a:t>
            </a:r>
            <a:endParaRPr lang="en-US"/>
          </a:p>
          <a:p>
            <a:pPr lvl="1">
              <a:buSzPct val="114999"/>
            </a:pPr>
            <a:r>
              <a:rPr lang="en-US">
                <a:ea typeface="+mn-lt"/>
                <a:cs typeface="+mn-lt"/>
              </a:rPr>
              <a:t>Communication from teachers about problems at school</a:t>
            </a:r>
            <a:endParaRPr lang="en-US"/>
          </a:p>
          <a:p>
            <a:pPr lvl="1">
              <a:buSzPct val="114999"/>
            </a:pPr>
            <a:r>
              <a:rPr lang="en-US">
                <a:ea typeface="+mn-lt"/>
                <a:cs typeface="+mn-lt"/>
              </a:rPr>
              <a:t>Dealing with existing mental health concerns</a:t>
            </a:r>
            <a:endParaRPr lang="en-US"/>
          </a:p>
          <a:p>
            <a:pPr>
              <a:buSzPct val="114999"/>
            </a:pPr>
            <a:endParaRPr lang="en-US"/>
          </a:p>
        </p:txBody>
      </p:sp>
    </p:spTree>
    <p:extLst>
      <p:ext uri="{BB962C8B-B14F-4D97-AF65-F5344CB8AC3E}">
        <p14:creationId xmlns:p14="http://schemas.microsoft.com/office/powerpoint/2010/main" val="621647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13E2899-84DF-7EC7-D97B-8D5566878C86}"/>
              </a:ext>
            </a:extLst>
          </p:cNvPr>
          <p:cNvSpPr>
            <a:spLocks noGrp="1"/>
          </p:cNvSpPr>
          <p:nvPr>
            <p:ph type="title"/>
          </p:nvPr>
        </p:nvSpPr>
        <p:spPr>
          <a:xfrm>
            <a:off x="7535825" y="982132"/>
            <a:ext cx="3360772" cy="1303867"/>
          </a:xfrm>
        </p:spPr>
        <p:txBody>
          <a:bodyPr>
            <a:normAutofit/>
          </a:bodyPr>
          <a:lstStyle/>
          <a:p>
            <a:pPr>
              <a:lnSpc>
                <a:spcPct val="90000"/>
              </a:lnSpc>
            </a:pPr>
            <a:r>
              <a:rPr lang="en-US" sz="4100">
                <a:solidFill>
                  <a:srgbClr val="262626"/>
                </a:solidFill>
              </a:rPr>
              <a:t>Mental Health Prevention</a:t>
            </a:r>
          </a:p>
        </p:txBody>
      </p:sp>
      <p:sp>
        <p:nvSpPr>
          <p:cNvPr id="23" name="Rectangle 16">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2FCA475D-6B9D-C676-CD7D-615A1D48FCB3}"/>
              </a:ext>
            </a:extLst>
          </p:cNvPr>
          <p:cNvPicPr>
            <a:picLocks noChangeAspect="1"/>
          </p:cNvPicPr>
          <p:nvPr/>
        </p:nvPicPr>
        <p:blipFill>
          <a:blip r:embed="rId6"/>
          <a:stretch>
            <a:fillRect/>
          </a:stretch>
        </p:blipFill>
        <p:spPr>
          <a:xfrm>
            <a:off x="1186906" y="1713831"/>
            <a:ext cx="5702109" cy="3223311"/>
          </a:xfrm>
          <a:prstGeom prst="rect">
            <a:avLst/>
          </a:prstGeom>
        </p:spPr>
      </p:pic>
      <p:cxnSp>
        <p:nvCxnSpPr>
          <p:cNvPr id="24" name="Straight Connector 1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E93CEA5-3D02-EE35-CD7F-273B1E3E2A57}"/>
              </a:ext>
            </a:extLst>
          </p:cNvPr>
          <p:cNvSpPr>
            <a:spLocks noGrp="1"/>
          </p:cNvSpPr>
          <p:nvPr>
            <p:ph idx="1"/>
          </p:nvPr>
        </p:nvSpPr>
        <p:spPr>
          <a:xfrm>
            <a:off x="7535824" y="2556932"/>
            <a:ext cx="3360771" cy="3318936"/>
          </a:xfrm>
        </p:spPr>
        <p:txBody>
          <a:bodyPr>
            <a:normAutofit lnSpcReduction="10000"/>
          </a:bodyPr>
          <a:lstStyle/>
          <a:p>
            <a:pPr marL="0" indent="0" algn="ctr">
              <a:buSzPct val="114999"/>
              <a:buNone/>
            </a:pPr>
            <a:r>
              <a:rPr lang="en-US" sz="3600">
                <a:solidFill>
                  <a:srgbClr val="262626"/>
                </a:solidFill>
              </a:rPr>
              <a:t>See mental health resource handout for more info. </a:t>
            </a:r>
            <a:endParaRPr lang="en-US" sz="3600"/>
          </a:p>
          <a:p>
            <a:pPr marL="0" indent="0" algn="ctr">
              <a:buNone/>
            </a:pPr>
            <a:endParaRPr lang="en-US" sz="3600">
              <a:solidFill>
                <a:srgbClr val="262626"/>
              </a:solidFill>
            </a:endParaRPr>
          </a:p>
          <a:p>
            <a:pPr marL="0" indent="0" algn="ctr">
              <a:buNone/>
            </a:pPr>
            <a:r>
              <a:rPr lang="en-US" sz="1800">
                <a:solidFill>
                  <a:srgbClr val="262626"/>
                </a:solidFill>
                <a:hlinkClick r:id="rId7">
                  <a:extLst>
                    <a:ext uri="{A12FA001-AC4F-418D-AE19-62706E023703}">
                      <ahyp:hlinkClr xmlns:ahyp="http://schemas.microsoft.com/office/drawing/2018/hyperlinkcolor" val="tx"/>
                    </a:ext>
                  </a:extLst>
                </a:hlinkClick>
              </a:rPr>
              <a:t>National Alliance on Mental Illness</a:t>
            </a:r>
            <a:endParaRPr lang="en-US">
              <a:solidFill>
                <a:srgbClr val="262626"/>
              </a:solidFill>
            </a:endParaRPr>
          </a:p>
          <a:p>
            <a:pPr marL="0" indent="0" algn="ctr">
              <a:buNone/>
            </a:pPr>
            <a:r>
              <a:rPr lang="en-US" sz="1800">
                <a:solidFill>
                  <a:srgbClr val="262626"/>
                </a:solidFill>
                <a:hlinkClick r:id="rId8"/>
              </a:rPr>
              <a:t>Mental Health America</a:t>
            </a:r>
            <a:endParaRPr lang="en-US" sz="1800">
              <a:solidFill>
                <a:srgbClr val="262626"/>
              </a:solidFill>
            </a:endParaRPr>
          </a:p>
          <a:p>
            <a:pPr algn="ctr">
              <a:buSzPct val="114999"/>
            </a:pPr>
            <a:endParaRPr lang="en-US">
              <a:solidFill>
                <a:srgbClr val="262626"/>
              </a:solidFill>
            </a:endParaRPr>
          </a:p>
        </p:txBody>
      </p:sp>
    </p:spTree>
    <p:extLst>
      <p:ext uri="{BB962C8B-B14F-4D97-AF65-F5344CB8AC3E}">
        <p14:creationId xmlns:p14="http://schemas.microsoft.com/office/powerpoint/2010/main" val="1111150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tree&#10;&#10;Description automatically generated">
            <a:extLst>
              <a:ext uri="{FF2B5EF4-FFF2-40B4-BE49-F238E27FC236}">
                <a16:creationId xmlns:a16="http://schemas.microsoft.com/office/drawing/2014/main" id="{188E8464-05BE-17EB-A00C-5D4A5488F9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902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51406E-8886-DE61-7C2B-F5E2AEAF3D4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8756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with text and images&#10;&#10;Description automatically generated">
            <a:extLst>
              <a:ext uri="{FF2B5EF4-FFF2-40B4-BE49-F238E27FC236}">
                <a16:creationId xmlns:a16="http://schemas.microsoft.com/office/drawing/2014/main" id="{39FD7F56-A373-B8CB-0D3D-FB62148E1CC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2963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1BB3-AED5-5CFC-817B-65A7C3A3BFAB}"/>
              </a:ext>
            </a:extLst>
          </p:cNvPr>
          <p:cNvSpPr>
            <a:spLocks noGrp="1"/>
          </p:cNvSpPr>
          <p:nvPr>
            <p:ph type="title"/>
          </p:nvPr>
        </p:nvSpPr>
        <p:spPr/>
        <p:txBody>
          <a:bodyPr/>
          <a:lstStyle/>
          <a:p>
            <a:r>
              <a:rPr lang="en-US">
                <a:hlinkClick r:id="rId3"/>
              </a:rPr>
              <a:t>Future Events</a:t>
            </a:r>
            <a:endParaRPr lang="en-US"/>
          </a:p>
        </p:txBody>
      </p:sp>
      <p:sp>
        <p:nvSpPr>
          <p:cNvPr id="3" name="Content Placeholder 2">
            <a:extLst>
              <a:ext uri="{FF2B5EF4-FFF2-40B4-BE49-F238E27FC236}">
                <a16:creationId xmlns:a16="http://schemas.microsoft.com/office/drawing/2014/main" id="{3EBB1E9D-8D53-4167-83EF-73B8223554F6}"/>
              </a:ext>
            </a:extLst>
          </p:cNvPr>
          <p:cNvSpPr>
            <a:spLocks noGrp="1"/>
          </p:cNvSpPr>
          <p:nvPr>
            <p:ph idx="1"/>
          </p:nvPr>
        </p:nvSpPr>
        <p:spPr>
          <a:xfrm>
            <a:off x="1073151" y="2535766"/>
            <a:ext cx="10013946" cy="3572935"/>
          </a:xfrm>
        </p:spPr>
        <p:txBody>
          <a:bodyPr>
            <a:normAutofit fontScale="92500" lnSpcReduction="10000"/>
          </a:bodyPr>
          <a:lstStyle/>
          <a:p>
            <a:r>
              <a:rPr lang="en-US" dirty="0"/>
              <a:t>Upcoming Parent Night Dates</a:t>
            </a:r>
          </a:p>
          <a:p>
            <a:pPr lvl="1">
              <a:buSzPct val="114999"/>
            </a:pPr>
            <a:r>
              <a:rPr lang="en-US" sz="2400" dirty="0">
                <a:ea typeface="+mn-lt"/>
                <a:cs typeface="+mn-lt"/>
              </a:rPr>
              <a:t>Dual Enrollment - Tuesday, December 12 @ 6pm</a:t>
            </a:r>
            <a:endParaRPr lang="en-US" dirty="0"/>
          </a:p>
          <a:p>
            <a:pPr lvl="1">
              <a:buSzPct val="114999"/>
            </a:pPr>
            <a:r>
              <a:rPr lang="en-US" sz="2200" dirty="0"/>
              <a:t>Financial Aid Night – Thursday, January 23rd from 6:00-7:30pm</a:t>
            </a:r>
            <a:endParaRPr lang="en-US" sz="2400" dirty="0"/>
          </a:p>
          <a:p>
            <a:pPr lvl="1">
              <a:buSzPct val="114999"/>
            </a:pPr>
            <a:r>
              <a:rPr lang="en-US" sz="2400"/>
              <a:t>Maxwell/Grayson Recruitment Visit @ Archer during lunch – Date TBD per both schools</a:t>
            </a:r>
          </a:p>
          <a:p>
            <a:pPr lvl="1">
              <a:buSzPct val="114999"/>
            </a:pPr>
            <a:r>
              <a:rPr lang="en-US" sz="2400" dirty="0"/>
              <a:t>Maxwell HS Open House</a:t>
            </a:r>
            <a:endParaRPr lang="en-US" sz="2200" dirty="0">
              <a:solidFill>
                <a:srgbClr val="000000"/>
              </a:solidFill>
              <a:latin typeface="Garamond"/>
              <a:cs typeface="Arial"/>
            </a:endParaRPr>
          </a:p>
          <a:p>
            <a:pPr lvl="1">
              <a:buSzPct val="114999"/>
            </a:pPr>
            <a:r>
              <a:rPr lang="en-US" sz="2400" dirty="0"/>
              <a:t>Grayson Tech Open House </a:t>
            </a:r>
          </a:p>
          <a:p>
            <a:pPr lvl="1">
              <a:buSzPct val="114999"/>
            </a:pPr>
            <a:r>
              <a:rPr lang="en-US" sz="2400" dirty="0"/>
              <a:t>Rising Ninth Grade Night - TBD</a:t>
            </a:r>
          </a:p>
        </p:txBody>
      </p:sp>
    </p:spTree>
    <p:extLst>
      <p:ext uri="{BB962C8B-B14F-4D97-AF65-F5344CB8AC3E}">
        <p14:creationId xmlns:p14="http://schemas.microsoft.com/office/powerpoint/2010/main" val="3115383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02B5-1F26-0EBD-6AB4-CA680E722912}"/>
              </a:ext>
            </a:extLst>
          </p:cNvPr>
          <p:cNvSpPr>
            <a:spLocks noGrp="1"/>
          </p:cNvSpPr>
          <p:nvPr>
            <p:ph type="title"/>
          </p:nvPr>
        </p:nvSpPr>
        <p:spPr/>
        <p:txBody>
          <a:bodyPr/>
          <a:lstStyle/>
          <a:p>
            <a:r>
              <a:rPr lang="en-US">
                <a:hlinkClick r:id="rId3"/>
              </a:rPr>
              <a:t>Counseling Website</a:t>
            </a:r>
            <a:endParaRPr lang="en-US"/>
          </a:p>
        </p:txBody>
      </p:sp>
      <p:pic>
        <p:nvPicPr>
          <p:cNvPr id="4" name="Picture 4" descr="Graphical user interface, application, email&#10;&#10;Description automatically generated">
            <a:extLst>
              <a:ext uri="{FF2B5EF4-FFF2-40B4-BE49-F238E27FC236}">
                <a16:creationId xmlns:a16="http://schemas.microsoft.com/office/drawing/2014/main" id="{DB59C099-1314-7772-25E3-A70F71CEC111}"/>
              </a:ext>
            </a:extLst>
          </p:cNvPr>
          <p:cNvPicPr>
            <a:picLocks noGrp="1" noChangeAspect="1"/>
          </p:cNvPicPr>
          <p:nvPr>
            <p:ph sz="half" idx="1"/>
          </p:nvPr>
        </p:nvPicPr>
        <p:blipFill rotWithShape="1">
          <a:blip r:embed="rId4"/>
          <a:stretch/>
        </p:blipFill>
        <p:spPr>
          <a:xfrm>
            <a:off x="859847" y="2528364"/>
            <a:ext cx="10467686" cy="3085849"/>
          </a:xfrm>
        </p:spPr>
      </p:pic>
    </p:spTree>
    <p:extLst>
      <p:ext uri="{BB962C8B-B14F-4D97-AF65-F5344CB8AC3E}">
        <p14:creationId xmlns:p14="http://schemas.microsoft.com/office/powerpoint/2010/main" val="282080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354F-55AE-7965-E42A-C4F0C14DA120}"/>
              </a:ext>
            </a:extLst>
          </p:cNvPr>
          <p:cNvSpPr>
            <a:spLocks noGrp="1"/>
          </p:cNvSpPr>
          <p:nvPr>
            <p:ph type="title"/>
          </p:nvPr>
        </p:nvSpPr>
        <p:spPr/>
        <p:txBody>
          <a:bodyPr/>
          <a:lstStyle/>
          <a:p>
            <a:r>
              <a:rPr lang="en-US">
                <a:hlinkClick r:id="rId3"/>
              </a:rPr>
              <a:t>Counseling eCLASS</a:t>
            </a:r>
            <a:endParaRPr lang="en-US"/>
          </a:p>
        </p:txBody>
      </p:sp>
      <p:pic>
        <p:nvPicPr>
          <p:cNvPr id="5" name="Picture 5" descr="A picture containing chart&#10;&#10;Description automatically generated">
            <a:extLst>
              <a:ext uri="{FF2B5EF4-FFF2-40B4-BE49-F238E27FC236}">
                <a16:creationId xmlns:a16="http://schemas.microsoft.com/office/drawing/2014/main" id="{E84A020B-89FB-FC2E-E7DB-3B7C2EC6D5FA}"/>
              </a:ext>
            </a:extLst>
          </p:cNvPr>
          <p:cNvPicPr>
            <a:picLocks noGrp="1" noChangeAspect="1"/>
          </p:cNvPicPr>
          <p:nvPr>
            <p:ph idx="1"/>
          </p:nvPr>
        </p:nvPicPr>
        <p:blipFill>
          <a:blip r:embed="rId4"/>
          <a:stretch>
            <a:fillRect/>
          </a:stretch>
        </p:blipFill>
        <p:spPr>
          <a:xfrm>
            <a:off x="3430387" y="1989957"/>
            <a:ext cx="5317495" cy="4257861"/>
          </a:xfrm>
        </p:spPr>
      </p:pic>
    </p:spTree>
    <p:extLst>
      <p:ext uri="{BB962C8B-B14F-4D97-AF65-F5344CB8AC3E}">
        <p14:creationId xmlns:p14="http://schemas.microsoft.com/office/powerpoint/2010/main" val="19701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F91E9EA-95EA-87C4-AC5B-1593ADAF2C3C}"/>
              </a:ext>
            </a:extLst>
          </p:cNvPr>
          <p:cNvSpPr>
            <a:spLocks noGrp="1"/>
          </p:cNvSpPr>
          <p:nvPr>
            <p:ph type="title"/>
          </p:nvPr>
        </p:nvSpPr>
        <p:spPr>
          <a:xfrm>
            <a:off x="727991" y="954756"/>
            <a:ext cx="3133825" cy="4946003"/>
          </a:xfrm>
        </p:spPr>
        <p:txBody>
          <a:bodyPr>
            <a:normAutofit/>
          </a:bodyPr>
          <a:lstStyle/>
          <a:p>
            <a:r>
              <a:rPr lang="en-US">
                <a:solidFill>
                  <a:srgbClr val="FFFFFF"/>
                </a:solidFill>
              </a:rPr>
              <a:t>Attendance Tips</a:t>
            </a:r>
            <a:br>
              <a:rPr lang="en-US"/>
            </a:br>
            <a:br>
              <a:rPr lang="en-US"/>
            </a:br>
            <a:r>
              <a:rPr lang="en-US" sz="2000">
                <a:solidFill>
                  <a:srgbClr val="FFFFFF"/>
                </a:solidFill>
                <a:hlinkClick r:id="rId4"/>
              </a:rPr>
              <a:t>Archer Bell Schedule</a:t>
            </a:r>
            <a:br>
              <a:rPr lang="en-US" sz="2000"/>
            </a:br>
            <a:r>
              <a:rPr lang="en-US" sz="2000">
                <a:solidFill>
                  <a:srgbClr val="FFFFFF"/>
                </a:solidFill>
                <a:hlinkClick r:id="rId5"/>
              </a:rPr>
              <a:t>School Calendar</a:t>
            </a:r>
            <a:br>
              <a:rPr lang="en-US" sz="2000">
                <a:solidFill>
                  <a:srgbClr val="FFFFFF"/>
                </a:solidFill>
              </a:rPr>
            </a:br>
            <a:r>
              <a:rPr lang="en-US" sz="2000">
                <a:solidFill>
                  <a:srgbClr val="FFFFFF"/>
                </a:solidFill>
                <a:hlinkClick r:id="rId6"/>
              </a:rPr>
              <a:t>AHS Attendance Procedures</a:t>
            </a:r>
            <a:endParaRPr lang="en-US" sz="20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A9D7A1-01C2-1455-3FF4-8189F2B7DDC8}"/>
              </a:ext>
            </a:extLst>
          </p:cNvPr>
          <p:cNvSpPr>
            <a:spLocks noGrp="1"/>
          </p:cNvSpPr>
          <p:nvPr>
            <p:ph idx="1"/>
          </p:nvPr>
        </p:nvSpPr>
        <p:spPr>
          <a:xfrm>
            <a:off x="4759935" y="192810"/>
            <a:ext cx="7304447" cy="6525876"/>
          </a:xfrm>
        </p:spPr>
        <p:txBody>
          <a:bodyPr anchor="ctr">
            <a:normAutofit/>
          </a:bodyPr>
          <a:lstStyle/>
          <a:p>
            <a:pPr marL="342900" indent="-342900"/>
            <a:r>
              <a:rPr lang="en-US" sz="2800">
                <a:ea typeface="+mn-lt"/>
                <a:cs typeface="+mn-lt"/>
              </a:rPr>
              <a:t>Make sure your children keep a regular bedtime and establish a morning routine.  </a:t>
            </a:r>
            <a:endParaRPr lang="en-US" sz="2800"/>
          </a:p>
          <a:p>
            <a:pPr>
              <a:buSzPct val="114999"/>
            </a:pPr>
            <a:r>
              <a:rPr lang="en-US" sz="2800">
                <a:ea typeface="+mn-lt"/>
                <a:cs typeface="+mn-lt"/>
              </a:rPr>
              <a:t>Lay out clothes and pack backpacks the night before.  </a:t>
            </a:r>
          </a:p>
          <a:p>
            <a:pPr>
              <a:buSzPct val="114999"/>
            </a:pPr>
            <a:r>
              <a:rPr lang="en-US" sz="2800">
                <a:ea typeface="+mn-lt"/>
                <a:cs typeface="+mn-lt"/>
              </a:rPr>
              <a:t>Ensure your children go to school every day unless they are truly sick  </a:t>
            </a:r>
          </a:p>
          <a:p>
            <a:pPr>
              <a:buSzPct val="114999"/>
            </a:pPr>
            <a:r>
              <a:rPr lang="en-US" sz="2800">
                <a:ea typeface="+mn-lt"/>
                <a:cs typeface="+mn-lt"/>
              </a:rPr>
              <a:t>Avoid scheduling vacations or doctor’s appointments when school is in session.  </a:t>
            </a:r>
          </a:p>
          <a:p>
            <a:pPr>
              <a:buSzPct val="114999"/>
            </a:pPr>
            <a:r>
              <a:rPr lang="en-US" sz="2800">
                <a:ea typeface="+mn-lt"/>
                <a:cs typeface="+mn-lt"/>
              </a:rPr>
              <a:t>Talk to teachers and counselors for advice if your children feel anxious about going to school.  </a:t>
            </a:r>
          </a:p>
          <a:p>
            <a:pPr>
              <a:buSzPct val="114999"/>
            </a:pPr>
            <a:r>
              <a:rPr lang="en-US" sz="2800">
                <a:ea typeface="+mn-lt"/>
                <a:cs typeface="+mn-lt"/>
              </a:rPr>
              <a:t>Develop back up plans for getting to school if something comes up. </a:t>
            </a:r>
            <a:endParaRPr lang="en-US" sz="2800"/>
          </a:p>
        </p:txBody>
      </p:sp>
    </p:spTree>
    <p:extLst>
      <p:ext uri="{BB962C8B-B14F-4D97-AF65-F5344CB8AC3E}">
        <p14:creationId xmlns:p14="http://schemas.microsoft.com/office/powerpoint/2010/main" val="307088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1A8E-560D-D3C6-AE56-482C52E83D23}"/>
              </a:ext>
            </a:extLst>
          </p:cNvPr>
          <p:cNvSpPr>
            <a:spLocks noGrp="1"/>
          </p:cNvSpPr>
          <p:nvPr>
            <p:ph type="title"/>
          </p:nvPr>
        </p:nvSpPr>
        <p:spPr/>
        <p:txBody>
          <a:bodyPr>
            <a:normAutofit/>
          </a:bodyPr>
          <a:lstStyle/>
          <a:p>
            <a:r>
              <a:rPr lang="en-US"/>
              <a:t>Counselor Meetings</a:t>
            </a:r>
          </a:p>
        </p:txBody>
      </p:sp>
      <p:sp>
        <p:nvSpPr>
          <p:cNvPr id="3" name="Content Placeholder 2">
            <a:extLst>
              <a:ext uri="{FF2B5EF4-FFF2-40B4-BE49-F238E27FC236}">
                <a16:creationId xmlns:a16="http://schemas.microsoft.com/office/drawing/2014/main" id="{7B58CF63-5162-A645-CAD9-F5A0BED10C68}"/>
              </a:ext>
            </a:extLst>
          </p:cNvPr>
          <p:cNvSpPr>
            <a:spLocks noGrp="1"/>
          </p:cNvSpPr>
          <p:nvPr>
            <p:ph idx="1"/>
          </p:nvPr>
        </p:nvSpPr>
        <p:spPr>
          <a:xfrm>
            <a:off x="909121" y="2412237"/>
            <a:ext cx="10376610" cy="3801251"/>
          </a:xfrm>
        </p:spPr>
        <p:txBody>
          <a:bodyPr vert="horz" lIns="91440" tIns="45720" rIns="91440" bIns="45720" rtlCol="0" anchor="t">
            <a:noAutofit/>
          </a:bodyPr>
          <a:lstStyle/>
          <a:p>
            <a:r>
              <a:rPr lang="en-US" sz="1800"/>
              <a:t>Classroom Lessons</a:t>
            </a:r>
          </a:p>
          <a:p>
            <a:pPr lvl="1">
              <a:buSzPct val="114999"/>
            </a:pPr>
            <a:r>
              <a:rPr lang="en-US" sz="1800"/>
              <a:t>9th grade: Teen Lures, Lifelines Suicide Prevention, Career Interest Profiler, Individual Graduation Plan (IGP), Dual Enrollment (DE) Information</a:t>
            </a:r>
          </a:p>
          <a:p>
            <a:pPr lvl="1">
              <a:buSzPct val="114999"/>
            </a:pPr>
            <a:r>
              <a:rPr lang="en-US" sz="1800"/>
              <a:t>10th grade: Career Aptitude Inventory, </a:t>
            </a:r>
            <a:r>
              <a:rPr lang="en-US" sz="1800">
                <a:ea typeface="+mn-lt"/>
                <a:cs typeface="+mn-lt"/>
              </a:rPr>
              <a:t>IGP, DE; </a:t>
            </a:r>
            <a:r>
              <a:rPr lang="en-US" sz="1800"/>
              <a:t>11th grade: College Super Match, Local Workforce Development Initiatives, IGP, DE; 12th grade: Graduate Exit Survey</a:t>
            </a:r>
          </a:p>
          <a:p>
            <a:pPr>
              <a:buSzPct val="114999"/>
            </a:pPr>
            <a:r>
              <a:rPr lang="en-US" sz="1800"/>
              <a:t>Small Groups</a:t>
            </a:r>
          </a:p>
          <a:p>
            <a:pPr lvl="1">
              <a:buSzPct val="114999"/>
            </a:pPr>
            <a:r>
              <a:rPr lang="en-US" sz="1800"/>
              <a:t>12th grade: Meet with all seniors to review graduation requirements (September/October)</a:t>
            </a:r>
          </a:p>
          <a:p>
            <a:pPr>
              <a:buSzPct val="114999"/>
            </a:pPr>
            <a:r>
              <a:rPr lang="en-US" sz="1800"/>
              <a:t>11th grade: review all students credits &amp; graduation status; mail home Junior letters</a:t>
            </a:r>
          </a:p>
          <a:p>
            <a:pPr>
              <a:buSzPct val="114999"/>
            </a:pPr>
            <a:r>
              <a:rPr lang="en-US" sz="1800"/>
              <a:t>All students: we highly encourage students to email or make an appointment on </a:t>
            </a:r>
            <a:r>
              <a:rPr lang="en-US" sz="1800">
                <a:hlinkClick r:id="rId3"/>
              </a:rPr>
              <a:t>eCLASS</a:t>
            </a:r>
            <a:r>
              <a:rPr lang="en-US" sz="1800"/>
              <a:t> to see their counselor</a:t>
            </a:r>
          </a:p>
          <a:p>
            <a:pPr>
              <a:buSzPct val="114999"/>
            </a:pPr>
            <a:r>
              <a:rPr lang="en-US" sz="1800"/>
              <a:t>All parents: can email, call, or make an </a:t>
            </a:r>
            <a:r>
              <a:rPr lang="en-US" sz="1800">
                <a:hlinkClick r:id="rId4"/>
              </a:rPr>
              <a:t>appointment</a:t>
            </a:r>
            <a:r>
              <a:rPr lang="en-US" sz="1800"/>
              <a:t> on school website</a:t>
            </a:r>
          </a:p>
        </p:txBody>
      </p:sp>
    </p:spTree>
    <p:extLst>
      <p:ext uri="{BB962C8B-B14F-4D97-AF65-F5344CB8AC3E}">
        <p14:creationId xmlns:p14="http://schemas.microsoft.com/office/powerpoint/2010/main" val="2332722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61BA-993E-2298-489D-68D511AB7459}"/>
              </a:ext>
            </a:extLst>
          </p:cNvPr>
          <p:cNvSpPr>
            <a:spLocks noGrp="1"/>
          </p:cNvSpPr>
          <p:nvPr>
            <p:ph type="title"/>
          </p:nvPr>
        </p:nvSpPr>
        <p:spPr>
          <a:xfrm>
            <a:off x="1182903" y="803818"/>
            <a:ext cx="4684457" cy="2023551"/>
          </a:xfrm>
          <a:solidFill>
            <a:schemeClr val="accent1"/>
          </a:solidFill>
          <a:ln>
            <a:solidFill>
              <a:schemeClr val="tx1"/>
            </a:solidFill>
          </a:ln>
        </p:spPr>
        <p:txBody>
          <a:bodyPr vert="horz" lIns="91440" tIns="45720" rIns="91440" bIns="45720" rtlCol="0" anchor="ctr">
            <a:noAutofit/>
          </a:bodyPr>
          <a:lstStyle/>
          <a:p>
            <a:r>
              <a:rPr lang="en-US" sz="2800" b="1">
                <a:solidFill>
                  <a:schemeClr val="bg1"/>
                </a:solidFill>
              </a:rPr>
              <a:t>The Archer HS Counseling Department thanks you for coming tonight.</a:t>
            </a:r>
          </a:p>
        </p:txBody>
      </p:sp>
      <p:pic>
        <p:nvPicPr>
          <p:cNvPr id="5" name="Picture 5" descr="Qr code&#10;&#10;Description automatically generated">
            <a:extLst>
              <a:ext uri="{FF2B5EF4-FFF2-40B4-BE49-F238E27FC236}">
                <a16:creationId xmlns:a16="http://schemas.microsoft.com/office/drawing/2014/main" id="{171E072E-1E70-7CB3-1CDF-C813D4057189}"/>
              </a:ext>
            </a:extLst>
          </p:cNvPr>
          <p:cNvPicPr>
            <a:picLocks noGrp="1" noChangeAspect="1"/>
          </p:cNvPicPr>
          <p:nvPr>
            <p:ph idx="1"/>
          </p:nvPr>
        </p:nvPicPr>
        <p:blipFill>
          <a:blip r:embed="rId3"/>
          <a:stretch>
            <a:fillRect/>
          </a:stretch>
        </p:blipFill>
        <p:spPr>
          <a:xfrm>
            <a:off x="7084453" y="1210048"/>
            <a:ext cx="3561772" cy="3561772"/>
          </a:xfrm>
        </p:spPr>
      </p:pic>
      <p:sp>
        <p:nvSpPr>
          <p:cNvPr id="4" name="Text Placeholder 3">
            <a:extLst>
              <a:ext uri="{FF2B5EF4-FFF2-40B4-BE49-F238E27FC236}">
                <a16:creationId xmlns:a16="http://schemas.microsoft.com/office/drawing/2014/main" id="{C0FFD77D-6DC0-D349-7196-760378905944}"/>
              </a:ext>
            </a:extLst>
          </p:cNvPr>
          <p:cNvSpPr>
            <a:spLocks noGrp="1"/>
          </p:cNvSpPr>
          <p:nvPr>
            <p:ph type="body" sz="half" idx="2"/>
          </p:nvPr>
        </p:nvSpPr>
        <p:spPr>
          <a:xfrm>
            <a:off x="913387" y="2986242"/>
            <a:ext cx="5541276" cy="3176553"/>
          </a:xfrm>
        </p:spPr>
        <p:txBody>
          <a:bodyPr vert="horz" lIns="91440" tIns="45720" rIns="91440" bIns="45720" rtlCol="0" anchor="t">
            <a:noAutofit/>
          </a:bodyPr>
          <a:lstStyle/>
          <a:p>
            <a:r>
              <a:rPr lang="en-US" sz="2400"/>
              <a:t>Please see the </a:t>
            </a:r>
            <a:r>
              <a:rPr lang="en-US" sz="2400">
                <a:hlinkClick r:id="rId4"/>
              </a:rPr>
              <a:t>school website</a:t>
            </a:r>
            <a:r>
              <a:rPr lang="en-US" sz="2400"/>
              <a:t> or QR code for access to tonight's PowerPoint. </a:t>
            </a:r>
          </a:p>
          <a:p>
            <a:r>
              <a:rPr lang="en-US" sz="2400"/>
              <a:t>All words underlined in green are hyperlinks to external websites with more information.</a:t>
            </a:r>
          </a:p>
          <a:p>
            <a:r>
              <a:rPr lang="en-US" sz="2400"/>
              <a:t>Please contact your student's counselor with any questions.</a:t>
            </a:r>
          </a:p>
        </p:txBody>
      </p:sp>
    </p:spTree>
    <p:extLst>
      <p:ext uri="{BB962C8B-B14F-4D97-AF65-F5344CB8AC3E}">
        <p14:creationId xmlns:p14="http://schemas.microsoft.com/office/powerpoint/2010/main" val="159340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1BB3-AED5-5CFC-817B-65A7C3A3BFAB}"/>
              </a:ext>
            </a:extLst>
          </p:cNvPr>
          <p:cNvSpPr>
            <a:spLocks noGrp="1"/>
          </p:cNvSpPr>
          <p:nvPr>
            <p:ph type="title"/>
          </p:nvPr>
        </p:nvSpPr>
        <p:spPr/>
        <p:txBody>
          <a:bodyPr/>
          <a:lstStyle/>
          <a:p>
            <a:r>
              <a:rPr lang="en-US"/>
              <a:t>Academic Planning</a:t>
            </a:r>
          </a:p>
        </p:txBody>
      </p:sp>
      <p:sp>
        <p:nvSpPr>
          <p:cNvPr id="3" name="Content Placeholder 2">
            <a:extLst>
              <a:ext uri="{FF2B5EF4-FFF2-40B4-BE49-F238E27FC236}">
                <a16:creationId xmlns:a16="http://schemas.microsoft.com/office/drawing/2014/main" id="{3EBB1E9D-8D53-4167-83EF-73B8223554F6}"/>
              </a:ext>
            </a:extLst>
          </p:cNvPr>
          <p:cNvSpPr>
            <a:spLocks noGrp="1"/>
          </p:cNvSpPr>
          <p:nvPr>
            <p:ph idx="1"/>
          </p:nvPr>
        </p:nvSpPr>
        <p:spPr>
          <a:xfrm>
            <a:off x="901701" y="2556932"/>
            <a:ext cx="10413996" cy="3598336"/>
          </a:xfrm>
        </p:spPr>
        <p:txBody>
          <a:bodyPr>
            <a:normAutofit/>
          </a:bodyPr>
          <a:lstStyle/>
          <a:p>
            <a:r>
              <a:rPr lang="en-US" sz="2200">
                <a:hlinkClick r:id="rId3"/>
              </a:rPr>
              <a:t>SENIOR Information</a:t>
            </a:r>
            <a:endParaRPr lang="en-US" sz="2200"/>
          </a:p>
          <a:p>
            <a:pPr lvl="1">
              <a:buSzPct val="114999"/>
            </a:pPr>
            <a:r>
              <a:rPr lang="en-US" sz="2200"/>
              <a:t>Senior Sponsors- Samantha Sinclair (</a:t>
            </a:r>
            <a:r>
              <a:rPr lang="en-US" sz="2200">
                <a:hlinkClick r:id="rId4"/>
              </a:rPr>
              <a:t>samantha.sinclair@gcpsk12.org</a:t>
            </a:r>
            <a:r>
              <a:rPr lang="en-US" sz="2200"/>
              <a:t>), Stephen Lindsay (</a:t>
            </a:r>
            <a:r>
              <a:rPr lang="en-US" sz="2200">
                <a:hlinkClick r:id="rId5"/>
              </a:rPr>
              <a:t>stephen.lindsay@gcpsk12.org</a:t>
            </a:r>
            <a:r>
              <a:rPr lang="en-US" sz="2200"/>
              <a:t>)</a:t>
            </a:r>
          </a:p>
          <a:p>
            <a:pPr lvl="2">
              <a:buSzPct val="114999"/>
            </a:pPr>
            <a:r>
              <a:rPr lang="en-US" sz="2200"/>
              <a:t>Senior Portraits</a:t>
            </a:r>
          </a:p>
          <a:p>
            <a:pPr lvl="2">
              <a:buSzPct val="114999"/>
            </a:pPr>
            <a:r>
              <a:rPr lang="en-US" sz="2200"/>
              <a:t> Senior Dues- $150 (Archer items, cap/gown, diploma cover, grad tickets)</a:t>
            </a:r>
          </a:p>
          <a:p>
            <a:pPr lvl="1">
              <a:buSzPct val="114999"/>
            </a:pPr>
            <a:r>
              <a:rPr lang="en-US" sz="2200"/>
              <a:t>Senior letters going home early November regarding Graduation Status from Counseling Department</a:t>
            </a:r>
          </a:p>
        </p:txBody>
      </p:sp>
    </p:spTree>
    <p:extLst>
      <p:ext uri="{BB962C8B-B14F-4D97-AF65-F5344CB8AC3E}">
        <p14:creationId xmlns:p14="http://schemas.microsoft.com/office/powerpoint/2010/main" val="138317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733538D-5433-42E7-AA08-DC5FDEDA4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30CF60-73A5-52A0-2889-D7C49588F2DA}"/>
              </a:ext>
            </a:extLst>
          </p:cNvPr>
          <p:cNvPicPr>
            <a:picLocks noChangeAspect="1"/>
          </p:cNvPicPr>
          <p:nvPr/>
        </p:nvPicPr>
        <p:blipFill>
          <a:blip r:embed="rId4"/>
          <a:srcRect/>
          <a:stretch/>
        </p:blipFill>
        <p:spPr>
          <a:xfrm>
            <a:off x="20" y="10"/>
            <a:ext cx="12191980" cy="6857990"/>
          </a:xfrm>
          <a:prstGeom prst="rect">
            <a:avLst/>
          </a:prstGeom>
        </p:spPr>
      </p:pic>
    </p:spTree>
    <p:extLst>
      <p:ext uri="{BB962C8B-B14F-4D97-AF65-F5344CB8AC3E}">
        <p14:creationId xmlns:p14="http://schemas.microsoft.com/office/powerpoint/2010/main" val="324050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1BB3-AED5-5CFC-817B-65A7C3A3BFAB}"/>
              </a:ext>
            </a:extLst>
          </p:cNvPr>
          <p:cNvSpPr>
            <a:spLocks noGrp="1"/>
          </p:cNvSpPr>
          <p:nvPr>
            <p:ph type="title"/>
          </p:nvPr>
        </p:nvSpPr>
        <p:spPr/>
        <p:txBody>
          <a:bodyPr/>
          <a:lstStyle/>
          <a:p>
            <a:r>
              <a:rPr lang="en-US">
                <a:hlinkClick r:id="rId3"/>
              </a:rPr>
              <a:t>Graduation Requirements</a:t>
            </a:r>
            <a:endParaRPr lang="en-US"/>
          </a:p>
        </p:txBody>
      </p:sp>
      <p:sp>
        <p:nvSpPr>
          <p:cNvPr id="3" name="Content Placeholder 2">
            <a:extLst>
              <a:ext uri="{FF2B5EF4-FFF2-40B4-BE49-F238E27FC236}">
                <a16:creationId xmlns:a16="http://schemas.microsoft.com/office/drawing/2014/main" id="{3EBB1E9D-8D53-4167-83EF-73B8223554F6}"/>
              </a:ext>
            </a:extLst>
          </p:cNvPr>
          <p:cNvSpPr>
            <a:spLocks noGrp="1"/>
          </p:cNvSpPr>
          <p:nvPr>
            <p:ph sz="half" idx="1"/>
          </p:nvPr>
        </p:nvSpPr>
        <p:spPr>
          <a:xfrm>
            <a:off x="824773" y="2508834"/>
            <a:ext cx="6633599" cy="3670532"/>
          </a:xfrm>
        </p:spPr>
        <p:txBody>
          <a:bodyPr>
            <a:normAutofit fontScale="92500" lnSpcReduction="20000"/>
          </a:bodyPr>
          <a:lstStyle/>
          <a:p>
            <a:pPr>
              <a:buSzPct val="114999"/>
            </a:pPr>
            <a:r>
              <a:rPr lang="en-US"/>
              <a:t>4 credits Language Arts credits</a:t>
            </a:r>
          </a:p>
          <a:p>
            <a:pPr>
              <a:buSzPct val="114999"/>
            </a:pPr>
            <a:r>
              <a:rPr lang="en-US"/>
              <a:t>4 </a:t>
            </a:r>
            <a:r>
              <a:rPr lang="en-US">
                <a:ea typeface="+mn-lt"/>
                <a:cs typeface="+mn-lt"/>
              </a:rPr>
              <a:t>credits </a:t>
            </a:r>
            <a:r>
              <a:rPr lang="en-US"/>
              <a:t>Math </a:t>
            </a:r>
          </a:p>
          <a:p>
            <a:pPr>
              <a:buSzPct val="114999"/>
            </a:pPr>
            <a:r>
              <a:rPr lang="en-US"/>
              <a:t>4 credits Science (Bio, Chem, Physics, Elective)</a:t>
            </a:r>
          </a:p>
          <a:p>
            <a:pPr>
              <a:buSzPct val="114999"/>
            </a:pPr>
            <a:r>
              <a:rPr lang="en-US"/>
              <a:t>3 credits Social Studies (World, US, Econ/Am Gov)</a:t>
            </a:r>
          </a:p>
          <a:p>
            <a:pPr>
              <a:buSzPct val="114999"/>
            </a:pPr>
            <a:r>
              <a:rPr lang="en-US">
                <a:ea typeface="+mn-lt"/>
                <a:cs typeface="+mn-lt"/>
              </a:rPr>
              <a:t>0.5 credit Health/0.5 credit Personal Fitness</a:t>
            </a:r>
          </a:p>
          <a:p>
            <a:pPr>
              <a:buSzPct val="114999"/>
            </a:pPr>
            <a:r>
              <a:rPr lang="en-US">
                <a:ea typeface="+mn-lt"/>
                <a:cs typeface="+mn-lt"/>
              </a:rPr>
              <a:t>4 credits General Electives</a:t>
            </a:r>
          </a:p>
          <a:p>
            <a:pPr>
              <a:buSzPct val="114999"/>
            </a:pPr>
            <a:r>
              <a:rPr lang="en-US">
                <a:ea typeface="+mn-lt"/>
                <a:cs typeface="+mn-lt"/>
              </a:rPr>
              <a:t>3 credits Fine Art/Tech/Foreign Language</a:t>
            </a:r>
          </a:p>
          <a:p>
            <a:pPr lvl="1">
              <a:buSzPct val="114999"/>
            </a:pPr>
            <a:r>
              <a:rPr lang="en-US" sz="2200">
                <a:ea typeface="+mn-lt"/>
                <a:cs typeface="+mn-lt"/>
              </a:rPr>
              <a:t>2 years of the same Foreign Language is required by every 4-year University in the state of Georgia</a:t>
            </a:r>
            <a:endParaRPr lang="en-US" sz="2200"/>
          </a:p>
          <a:p>
            <a:pPr>
              <a:buSzPct val="114999"/>
            </a:pPr>
            <a:endParaRPr lang="en-US"/>
          </a:p>
        </p:txBody>
      </p:sp>
      <p:sp>
        <p:nvSpPr>
          <p:cNvPr id="4" name="Content Placeholder 3">
            <a:extLst>
              <a:ext uri="{FF2B5EF4-FFF2-40B4-BE49-F238E27FC236}">
                <a16:creationId xmlns:a16="http://schemas.microsoft.com/office/drawing/2014/main" id="{BECFC588-3EF2-7AF6-E799-6D525D33B573}"/>
              </a:ext>
            </a:extLst>
          </p:cNvPr>
          <p:cNvSpPr>
            <a:spLocks noGrp="1"/>
          </p:cNvSpPr>
          <p:nvPr>
            <p:ph sz="half" idx="2"/>
          </p:nvPr>
        </p:nvSpPr>
        <p:spPr>
          <a:xfrm>
            <a:off x="8515055" y="2694687"/>
            <a:ext cx="2312168" cy="2430578"/>
          </a:xfrm>
        </p:spPr>
        <p:txBody>
          <a:bodyPr vert="horz" lIns="91440" tIns="45720" rIns="91440" bIns="45720" rtlCol="0" anchor="t">
            <a:noAutofit/>
          </a:bodyPr>
          <a:lstStyle/>
          <a:p>
            <a:pPr>
              <a:buSzPct val="114999"/>
            </a:pPr>
            <a:r>
              <a:rPr lang="en-US" sz="2000"/>
              <a:t>Grading Scale</a:t>
            </a:r>
            <a:endParaRPr lang="en-US"/>
          </a:p>
          <a:p>
            <a:pPr lvl="1">
              <a:buSzPct val="114999"/>
            </a:pPr>
            <a:r>
              <a:rPr lang="en-US"/>
              <a:t>A 90-100</a:t>
            </a:r>
          </a:p>
          <a:p>
            <a:pPr lvl="1">
              <a:buSzPct val="114999"/>
            </a:pPr>
            <a:r>
              <a:rPr lang="en-US"/>
              <a:t>B 80-89</a:t>
            </a:r>
          </a:p>
          <a:p>
            <a:pPr lvl="1">
              <a:buSzPct val="114999"/>
            </a:pPr>
            <a:r>
              <a:rPr lang="en-US"/>
              <a:t>C 70-79</a:t>
            </a:r>
          </a:p>
          <a:p>
            <a:pPr lvl="1">
              <a:buSzPct val="114999"/>
            </a:pPr>
            <a:r>
              <a:rPr lang="en-US"/>
              <a:t>F 0-69</a:t>
            </a:r>
          </a:p>
        </p:txBody>
      </p:sp>
      <p:sp>
        <p:nvSpPr>
          <p:cNvPr id="5" name="TextBox 4">
            <a:extLst>
              <a:ext uri="{FF2B5EF4-FFF2-40B4-BE49-F238E27FC236}">
                <a16:creationId xmlns:a16="http://schemas.microsoft.com/office/drawing/2014/main" id="{6739B90E-E6BB-E696-C7CC-8142198E7277}"/>
              </a:ext>
            </a:extLst>
          </p:cNvPr>
          <p:cNvSpPr txBox="1"/>
          <p:nvPr/>
        </p:nvSpPr>
        <p:spPr>
          <a:xfrm>
            <a:off x="7667625" y="5130799"/>
            <a:ext cx="3670300" cy="954107"/>
          </a:xfrm>
          <a:prstGeom prst="rect">
            <a:avLst/>
          </a:prstGeom>
          <a:solidFill>
            <a:schemeClr val="accent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bg1"/>
                </a:solidFill>
              </a:rPr>
              <a:t>23 CREDITS TOTAL for GRADUATION</a:t>
            </a:r>
            <a:endParaRPr lang="en-US" sz="2800">
              <a:solidFill>
                <a:schemeClr val="bg1"/>
              </a:solidFill>
            </a:endParaRPr>
          </a:p>
        </p:txBody>
      </p:sp>
    </p:spTree>
    <p:extLst>
      <p:ext uri="{BB962C8B-B14F-4D97-AF65-F5344CB8AC3E}">
        <p14:creationId xmlns:p14="http://schemas.microsoft.com/office/powerpoint/2010/main" val="289053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B37B-9CBB-E3F4-B418-BC4843C0EF58}"/>
              </a:ext>
            </a:extLst>
          </p:cNvPr>
          <p:cNvSpPr>
            <a:spLocks noGrp="1"/>
          </p:cNvSpPr>
          <p:nvPr>
            <p:ph type="title"/>
          </p:nvPr>
        </p:nvSpPr>
        <p:spPr/>
        <p:txBody>
          <a:bodyPr/>
          <a:lstStyle/>
          <a:p>
            <a:r>
              <a:rPr lang="en-US"/>
              <a:t>Staying on Track</a:t>
            </a:r>
          </a:p>
        </p:txBody>
      </p:sp>
      <p:sp>
        <p:nvSpPr>
          <p:cNvPr id="3" name="Content Placeholder 2">
            <a:extLst>
              <a:ext uri="{FF2B5EF4-FFF2-40B4-BE49-F238E27FC236}">
                <a16:creationId xmlns:a16="http://schemas.microsoft.com/office/drawing/2014/main" id="{91783DF6-51A6-22B8-774C-558AAC9248F4}"/>
              </a:ext>
            </a:extLst>
          </p:cNvPr>
          <p:cNvSpPr>
            <a:spLocks noGrp="1"/>
          </p:cNvSpPr>
          <p:nvPr>
            <p:ph idx="1"/>
          </p:nvPr>
        </p:nvSpPr>
        <p:spPr/>
        <p:txBody>
          <a:bodyPr/>
          <a:lstStyle/>
          <a:p>
            <a:r>
              <a:rPr lang="en-US"/>
              <a:t>If you fail any courses, please contact your school counselor. </a:t>
            </a:r>
          </a:p>
          <a:p>
            <a:pPr>
              <a:buSzPct val="114999"/>
            </a:pPr>
            <a:r>
              <a:rPr lang="en-US"/>
              <a:t>There are options to </a:t>
            </a:r>
            <a:r>
              <a:rPr lang="en-US">
                <a:hlinkClick r:id="rId3"/>
              </a:rPr>
              <a:t>make-up credits</a:t>
            </a:r>
            <a:r>
              <a:rPr lang="en-US"/>
              <a:t> and get back on track for graduation</a:t>
            </a:r>
          </a:p>
          <a:p>
            <a:pPr lvl="1">
              <a:buSzPct val="114999"/>
            </a:pPr>
            <a:r>
              <a:rPr lang="en-US">
                <a:hlinkClick r:id="rId4"/>
              </a:rPr>
              <a:t>Summer School</a:t>
            </a:r>
          </a:p>
          <a:p>
            <a:pPr lvl="1">
              <a:buSzPct val="114999"/>
            </a:pPr>
            <a:r>
              <a:rPr lang="en-US"/>
              <a:t>Credit Recovery (failed grade 50-69)</a:t>
            </a:r>
          </a:p>
          <a:p>
            <a:pPr lvl="1">
              <a:buSzPct val="114999"/>
            </a:pPr>
            <a:r>
              <a:rPr lang="en-US"/>
              <a:t>Archer School Plus</a:t>
            </a:r>
          </a:p>
          <a:p>
            <a:pPr lvl="1">
              <a:buSzPct val="114999"/>
            </a:pPr>
            <a:r>
              <a:rPr lang="en-US">
                <a:hlinkClick r:id="rId5"/>
              </a:rPr>
              <a:t>Gwinnett Online Campus Supplemental</a:t>
            </a:r>
          </a:p>
          <a:p>
            <a:pPr lvl="1">
              <a:buSzPct val="114999"/>
            </a:pPr>
            <a:r>
              <a:rPr lang="en-US">
                <a:hlinkClick r:id="rId6"/>
              </a:rPr>
              <a:t>Phoenix High School 7th Period</a:t>
            </a:r>
          </a:p>
        </p:txBody>
      </p:sp>
      <p:sp>
        <p:nvSpPr>
          <p:cNvPr id="4" name="TextBox 3">
            <a:extLst>
              <a:ext uri="{FF2B5EF4-FFF2-40B4-BE49-F238E27FC236}">
                <a16:creationId xmlns:a16="http://schemas.microsoft.com/office/drawing/2014/main" id="{4AA7E9BA-7EB0-82A7-9923-AB08C666BEB1}"/>
              </a:ext>
            </a:extLst>
          </p:cNvPr>
          <p:cNvSpPr txBox="1"/>
          <p:nvPr/>
        </p:nvSpPr>
        <p:spPr>
          <a:xfrm>
            <a:off x="6515099" y="3714750"/>
            <a:ext cx="4518025" cy="2308324"/>
          </a:xfrm>
          <a:prstGeom prst="rect">
            <a:avLst/>
          </a:prstGeom>
          <a:solidFill>
            <a:schemeClr val="accent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rPr>
              <a:t>Viewing your Credits:</a:t>
            </a:r>
            <a:endParaRPr lang="en-US"/>
          </a:p>
          <a:p>
            <a:pPr marL="285750" indent="-285750">
              <a:buFont typeface="Arial"/>
              <a:buChar char="•"/>
            </a:pPr>
            <a:r>
              <a:rPr lang="en-US" sz="2400" b="1">
                <a:solidFill>
                  <a:srgbClr val="FFFFFF"/>
                </a:solidFill>
              </a:rPr>
              <a:t>Students </a:t>
            </a:r>
            <a:r>
              <a:rPr lang="en-US" sz="2400">
                <a:solidFill>
                  <a:srgbClr val="FFFFFF"/>
                </a:solidFill>
              </a:rPr>
              <a:t>– </a:t>
            </a:r>
            <a:r>
              <a:rPr lang="en-US" sz="2400" err="1"/>
              <a:t>StudentVUE</a:t>
            </a:r>
            <a:r>
              <a:rPr lang="en-US" sz="2400"/>
              <a:t> under course history</a:t>
            </a:r>
          </a:p>
          <a:p>
            <a:pPr marL="285750" indent="-285750">
              <a:buFont typeface="Arial"/>
              <a:buChar char="•"/>
            </a:pPr>
            <a:r>
              <a:rPr lang="en-US" sz="2400" b="1">
                <a:solidFill>
                  <a:srgbClr val="FFFFFF"/>
                </a:solidFill>
              </a:rPr>
              <a:t>Parents</a:t>
            </a:r>
            <a:r>
              <a:rPr lang="en-US" sz="2400">
                <a:solidFill>
                  <a:srgbClr val="FFFFFF"/>
                </a:solidFill>
              </a:rPr>
              <a:t> – </a:t>
            </a:r>
            <a:r>
              <a:rPr lang="en-US" sz="2400"/>
              <a:t>Parent Portal under course history; transcript available under documents</a:t>
            </a:r>
          </a:p>
        </p:txBody>
      </p:sp>
    </p:spTree>
    <p:extLst>
      <p:ext uri="{BB962C8B-B14F-4D97-AF65-F5344CB8AC3E}">
        <p14:creationId xmlns:p14="http://schemas.microsoft.com/office/powerpoint/2010/main" val="164712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B836-D96F-750F-F140-F9EF1EE6FD27}"/>
              </a:ext>
            </a:extLst>
          </p:cNvPr>
          <p:cNvSpPr>
            <a:spLocks noGrp="1"/>
          </p:cNvSpPr>
          <p:nvPr>
            <p:ph type="title"/>
          </p:nvPr>
        </p:nvSpPr>
        <p:spPr/>
        <p:txBody>
          <a:bodyPr/>
          <a:lstStyle/>
          <a:p>
            <a:r>
              <a:rPr lang="en-US">
                <a:hlinkClick r:id="rId3"/>
              </a:rPr>
              <a:t>Testing Update</a:t>
            </a:r>
            <a:endParaRPr lang="en-US"/>
          </a:p>
        </p:txBody>
      </p:sp>
      <p:sp>
        <p:nvSpPr>
          <p:cNvPr id="6" name="Content Placeholder 5">
            <a:extLst>
              <a:ext uri="{FF2B5EF4-FFF2-40B4-BE49-F238E27FC236}">
                <a16:creationId xmlns:a16="http://schemas.microsoft.com/office/drawing/2014/main" id="{41E02802-FC9F-B3C7-E13B-242BD38D2601}"/>
              </a:ext>
            </a:extLst>
          </p:cNvPr>
          <p:cNvSpPr>
            <a:spLocks noGrp="1"/>
          </p:cNvSpPr>
          <p:nvPr>
            <p:ph idx="1"/>
          </p:nvPr>
        </p:nvSpPr>
        <p:spPr/>
        <p:txBody>
          <a:bodyPr/>
          <a:lstStyle/>
          <a:p>
            <a:pPr marL="0" indent="0">
              <a:buSzPct val="114999"/>
              <a:buNone/>
            </a:pPr>
            <a:endParaRPr lang="en-US"/>
          </a:p>
          <a:p>
            <a:pPr>
              <a:buSzPct val="114999"/>
            </a:pPr>
            <a:r>
              <a:rPr lang="en-US"/>
              <a:t>There is no current testing requirement for graduation, including the removal of the Gateway exam.</a:t>
            </a:r>
          </a:p>
          <a:p>
            <a:pPr>
              <a:buSzPct val="114999"/>
            </a:pPr>
            <a:r>
              <a:rPr lang="en-US"/>
              <a:t>There will be an opportunity for SAT for all in the spring. </a:t>
            </a:r>
          </a:p>
        </p:txBody>
      </p:sp>
    </p:spTree>
    <p:extLst>
      <p:ext uri="{BB962C8B-B14F-4D97-AF65-F5344CB8AC3E}">
        <p14:creationId xmlns:p14="http://schemas.microsoft.com/office/powerpoint/2010/main" val="23145009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41</Slides>
  <Notes>41</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Organic</vt:lpstr>
      <vt:lpstr>9th-12th grade  Parent Night</vt:lpstr>
      <vt:lpstr>PowerPoint Presentation</vt:lpstr>
      <vt:lpstr>Attendance</vt:lpstr>
      <vt:lpstr>Attendance Tips  Archer Bell Schedule School Calendar AHS Attendance Procedures</vt:lpstr>
      <vt:lpstr>Academic Planning</vt:lpstr>
      <vt:lpstr>PowerPoint Presentation</vt:lpstr>
      <vt:lpstr>Graduation Requirements</vt:lpstr>
      <vt:lpstr>Staying on Track</vt:lpstr>
      <vt:lpstr>Testing Update</vt:lpstr>
      <vt:lpstr>Advanced Placement (AP)</vt:lpstr>
      <vt:lpstr>Archer HS Dual Enrollment   </vt:lpstr>
      <vt:lpstr>PowerPoint Presentation</vt:lpstr>
      <vt:lpstr>Best Kept Post-Secondary Secret</vt:lpstr>
      <vt:lpstr>CTAE</vt:lpstr>
      <vt:lpstr>CTAE</vt:lpstr>
      <vt:lpstr>Archer High Pathway Certificates</vt:lpstr>
      <vt:lpstr>CTAE CLUB</vt:lpstr>
      <vt:lpstr>Maxwell &amp; Grayson</vt:lpstr>
      <vt:lpstr>Maxwell High</vt:lpstr>
      <vt:lpstr>Grayson Tech</vt:lpstr>
      <vt:lpstr>College Admission Testing</vt:lpstr>
      <vt:lpstr>College Admission Testing</vt:lpstr>
      <vt:lpstr>Test Prep</vt:lpstr>
      <vt:lpstr>Test-Optional Policy</vt:lpstr>
      <vt:lpstr>Transcripts</vt:lpstr>
      <vt:lpstr>GA FUTURES </vt:lpstr>
      <vt:lpstr>College &amp; Career Information</vt:lpstr>
      <vt:lpstr>Military</vt:lpstr>
      <vt:lpstr>Financial Aid/Scholarships</vt:lpstr>
      <vt:lpstr>Applying to College</vt:lpstr>
      <vt:lpstr>Mental Health: School Counselor Role (ASCA, 2020)</vt:lpstr>
      <vt:lpstr>Mental Health—Recognize Warning Signs (ASCA, 2020)</vt:lpstr>
      <vt:lpstr>Mental Health Prevention</vt:lpstr>
      <vt:lpstr>PowerPoint Presentation</vt:lpstr>
      <vt:lpstr>PowerPoint Presentation</vt:lpstr>
      <vt:lpstr>PowerPoint Presentation</vt:lpstr>
      <vt:lpstr>Future Events</vt:lpstr>
      <vt:lpstr>Counseling Website</vt:lpstr>
      <vt:lpstr>Counseling eCLASS</vt:lpstr>
      <vt:lpstr>Counselor Meetings</vt:lpstr>
      <vt:lpstr>The Archer HS Counseling Department thanks you for coming tonight.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22</cp:revision>
  <dcterms:created xsi:type="dcterms:W3CDTF">2022-09-01T12:26:28Z</dcterms:created>
  <dcterms:modified xsi:type="dcterms:W3CDTF">2024-09-25T11:54:12Z</dcterms:modified>
</cp:coreProperties>
</file>