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1"/>
  </p:notesMasterIdLst>
  <p:handoutMasterIdLst>
    <p:handoutMasterId r:id="rId22"/>
  </p:handoutMasterIdLst>
  <p:sldIdLst>
    <p:sldId id="256" r:id="rId3"/>
    <p:sldId id="271" r:id="rId4"/>
    <p:sldId id="292" r:id="rId5"/>
    <p:sldId id="280" r:id="rId6"/>
    <p:sldId id="278" r:id="rId7"/>
    <p:sldId id="286" r:id="rId8"/>
    <p:sldId id="277" r:id="rId9"/>
    <p:sldId id="276" r:id="rId10"/>
    <p:sldId id="259" r:id="rId11"/>
    <p:sldId id="281" r:id="rId12"/>
    <p:sldId id="282" r:id="rId13"/>
    <p:sldId id="284" r:id="rId14"/>
    <p:sldId id="293" r:id="rId15"/>
    <p:sldId id="294" r:id="rId16"/>
    <p:sldId id="295" r:id="rId17"/>
    <p:sldId id="296" r:id="rId18"/>
    <p:sldId id="297" r:id="rId19"/>
    <p:sldId id="291" r:id="rId2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5274" autoAdjust="0"/>
  </p:normalViewPr>
  <p:slideViewPr>
    <p:cSldViewPr>
      <p:cViewPr varScale="1">
        <p:scale>
          <a:sx n="115" d="100"/>
          <a:sy n="115" d="100"/>
        </p:scale>
        <p:origin x="312" y="10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2/11/2020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2/11/2020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6182AC-2CFB-47D2-BD73-91B18DAD50E7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884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6182AC-2CFB-47D2-BD73-91B18DAD50E7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456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p:transition spd="slow" advClick="0" advTm="15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2/11/2020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p:transition spd="slow" advClick="0" advTm="15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2/11/2020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p:transition spd="slow" advClick="0" advTm="15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2/11/2020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p:transition spd="slow" advClick="0" advTm="15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2/11/2020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p:transition spd="slow" advClick="0" advTm="15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2/11/2020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p:transition spd="slow" advClick="0" advTm="15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2/11/2020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p:transition spd="slow" advClick="0" advTm="15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2/11/2020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p:transition spd="slow" advClick="0" advTm="15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2/11/2020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p:transition spd="slow" advClick="0" advTm="15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2/11/2020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p:transition spd="slow" advClick="0" advTm="15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2/11/2020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p:transition spd="slow" advClick="0" advTm="15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/>
              <a:pPr/>
              <a:t>2/11/2020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5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6212" y="1905000"/>
            <a:ext cx="9677399" cy="2667000"/>
          </a:xfrm>
        </p:spPr>
        <p:txBody>
          <a:bodyPr/>
          <a:lstStyle/>
          <a:p>
            <a:r>
              <a:rPr lang="en-US" dirty="0" smtClean="0"/>
              <a:t>Social Media Safety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 SHS Counseling Department</a:t>
            </a:r>
            <a:r>
              <a:rPr lang="en-US" dirty="0"/>
              <a:t> </a:t>
            </a:r>
            <a:r>
              <a:rPr lang="en-US" dirty="0" smtClean="0"/>
              <a:t>(Spring 2020)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5086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Up with Emotions – Signs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31813" y="1905000"/>
            <a:ext cx="54102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Sadness </a:t>
            </a:r>
            <a:r>
              <a:rPr lang="en-US" dirty="0"/>
              <a:t>or hopelessness</a:t>
            </a:r>
          </a:p>
          <a:p>
            <a:r>
              <a:rPr lang="en-US" dirty="0"/>
              <a:t>Irritability, anger, or hostility</a:t>
            </a:r>
          </a:p>
          <a:p>
            <a:r>
              <a:rPr lang="en-US" dirty="0"/>
              <a:t>Tearfulness or frequent crying</a:t>
            </a:r>
          </a:p>
          <a:p>
            <a:r>
              <a:rPr lang="en-US" dirty="0"/>
              <a:t>Withdrawal from friends and family</a:t>
            </a:r>
          </a:p>
          <a:p>
            <a:r>
              <a:rPr lang="en-US" dirty="0"/>
              <a:t>Loss of interest in activities</a:t>
            </a:r>
          </a:p>
          <a:p>
            <a:r>
              <a:rPr lang="en-US" dirty="0"/>
              <a:t>Poor school performance</a:t>
            </a:r>
          </a:p>
          <a:p>
            <a:r>
              <a:rPr lang="en-US" dirty="0"/>
              <a:t>Changes in eating and sleeping habits 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46814" y="1905000"/>
            <a:ext cx="4952997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Restlessness </a:t>
            </a:r>
            <a:r>
              <a:rPr lang="en-US" dirty="0"/>
              <a:t>and agitation</a:t>
            </a:r>
          </a:p>
          <a:p>
            <a:r>
              <a:rPr lang="en-US" dirty="0"/>
              <a:t>Feelings of worthlessness and guilt</a:t>
            </a:r>
          </a:p>
          <a:p>
            <a:r>
              <a:rPr lang="en-US" dirty="0"/>
              <a:t>Lack of enthusiasm and motivation</a:t>
            </a:r>
          </a:p>
          <a:p>
            <a:r>
              <a:rPr lang="en-US" dirty="0"/>
              <a:t>Fatigue or lack of energy</a:t>
            </a:r>
          </a:p>
          <a:p>
            <a:r>
              <a:rPr lang="en-US" dirty="0"/>
              <a:t>Difficulty concentrating</a:t>
            </a:r>
          </a:p>
          <a:p>
            <a:r>
              <a:rPr lang="en-US" dirty="0"/>
              <a:t>Unexplained aches and pains</a:t>
            </a:r>
          </a:p>
          <a:p>
            <a:r>
              <a:rPr lang="en-US" dirty="0"/>
              <a:t>Thoughts of death or suicide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60612" y="6550223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http://www.helpguide.org/articles/depression/teen-depression-signs-help.htm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9812" y="5889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07734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50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Up with Emotions – Reading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Is </a:t>
            </a:r>
            <a:r>
              <a:rPr lang="en-US" b="1" dirty="0"/>
              <a:t>it depression or teenage “growing pains”?</a:t>
            </a:r>
          </a:p>
          <a:p>
            <a:pPr lvl="1"/>
            <a:r>
              <a:rPr lang="en-US" b="1" dirty="0"/>
              <a:t>Two things to look for!</a:t>
            </a:r>
          </a:p>
          <a:p>
            <a:pPr lvl="1"/>
            <a:endParaRPr lang="en-US" dirty="0"/>
          </a:p>
          <a:p>
            <a:pPr marL="891540" lvl="2" indent="-342900">
              <a:buFont typeface="+mj-lt"/>
              <a:buAutoNum type="arabicPeriod"/>
            </a:pPr>
            <a:r>
              <a:rPr lang="en-US" dirty="0"/>
              <a:t>Look for extremes!</a:t>
            </a:r>
          </a:p>
          <a:p>
            <a:pPr marL="1120140" lvl="3" indent="-342900">
              <a:buFont typeface="+mj-lt"/>
              <a:buAutoNum type="arabicPeriod"/>
            </a:pPr>
            <a:endParaRPr lang="en-US" dirty="0"/>
          </a:p>
          <a:p>
            <a:pPr lvl="3"/>
            <a:r>
              <a:rPr lang="en-US" dirty="0">
                <a:solidFill>
                  <a:srgbClr val="FFFF00"/>
                </a:solidFill>
              </a:rPr>
              <a:t>Is your child is acting very different from his/her usual self?</a:t>
            </a:r>
          </a:p>
          <a:p>
            <a:pPr marL="891540" lvl="2" indent="-342900">
              <a:buFont typeface="+mj-lt"/>
              <a:buAutoNum type="arabicPeriod"/>
            </a:pPr>
            <a:endParaRPr lang="en-US" dirty="0"/>
          </a:p>
          <a:p>
            <a:pPr marL="891540" lvl="2" indent="-342900">
              <a:buFont typeface="+mj-lt"/>
              <a:buAutoNum type="arabicPeriod"/>
            </a:pPr>
            <a:r>
              <a:rPr lang="en-US" dirty="0"/>
              <a:t>Look for persistence!</a:t>
            </a:r>
          </a:p>
          <a:p>
            <a:pPr marL="1120140" lvl="3" indent="-342900">
              <a:buFont typeface="+mj-lt"/>
              <a:buAutoNum type="arabicPeriod"/>
            </a:pPr>
            <a:endParaRPr lang="en-US" dirty="0"/>
          </a:p>
          <a:p>
            <a:pPr lvl="3"/>
            <a:r>
              <a:rPr lang="en-US" dirty="0">
                <a:solidFill>
                  <a:srgbClr val="FFFF00"/>
                </a:solidFill>
              </a:rPr>
              <a:t>Is it a continuous and unrelenting unhappiness lethargy, or irritability?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34825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Keeping Up with Emotions – What to do!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Don’t ignore the problem!</a:t>
            </a:r>
          </a:p>
          <a:p>
            <a:pPr lvl="1"/>
            <a:r>
              <a:rPr lang="en-US" dirty="0"/>
              <a:t>Ask </a:t>
            </a:r>
          </a:p>
          <a:p>
            <a:pPr lvl="2"/>
            <a:r>
              <a:rPr lang="en-US" dirty="0"/>
              <a:t>Be gentle but persistent</a:t>
            </a:r>
          </a:p>
          <a:p>
            <a:pPr lvl="1"/>
            <a:r>
              <a:rPr lang="en-US" dirty="0"/>
              <a:t>Listen</a:t>
            </a:r>
          </a:p>
          <a:p>
            <a:pPr lvl="2"/>
            <a:r>
              <a:rPr lang="en-US" dirty="0"/>
              <a:t>Acknowledge feelings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Connect with your teen.</a:t>
            </a:r>
          </a:p>
          <a:p>
            <a:pPr lvl="1"/>
            <a:r>
              <a:rPr lang="en-US" dirty="0"/>
              <a:t>Set aside time every day.</a:t>
            </a:r>
          </a:p>
          <a:p>
            <a:pPr lvl="1"/>
            <a:r>
              <a:rPr lang="en-US" dirty="0"/>
              <a:t>Encourage volunteerism.</a:t>
            </a:r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Make physical health a priority.</a:t>
            </a:r>
          </a:p>
          <a:p>
            <a:pPr lvl="1"/>
            <a:r>
              <a:rPr lang="en-US" dirty="0"/>
              <a:t>Get him/her moving!</a:t>
            </a:r>
          </a:p>
          <a:p>
            <a:pPr lvl="1"/>
            <a:r>
              <a:rPr lang="en-US" dirty="0"/>
              <a:t>Limit screen time.</a:t>
            </a:r>
          </a:p>
          <a:p>
            <a:pPr lvl="1"/>
            <a:r>
              <a:rPr lang="en-US" dirty="0"/>
              <a:t>Provide nutritious meals.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Talk to your physician.</a:t>
            </a:r>
          </a:p>
          <a:p>
            <a:pPr lvl="1"/>
            <a:r>
              <a:rPr lang="en-US" dirty="0"/>
              <a:t>Determine if teen needs to see a community counselor.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41612" y="6550223"/>
            <a:ext cx="609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http://www.helpguide.org/articles/depression/teen-depression-signs-help.htm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6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13186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Your User-name, e-mail address and passwords are your internet security, remember that when your setting up an account on any site because people can use this to find you online.</a:t>
            </a:r>
          </a:p>
          <a:p>
            <a:r>
              <a:rPr lang="en-US" dirty="0" smtClean="0"/>
              <a:t>Privacy level usually can be customized in the website or sites settings menu. 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Tips:</a:t>
            </a:r>
          </a:p>
          <a:p>
            <a:pPr lvl="1"/>
            <a:r>
              <a:rPr lang="en-US" dirty="0" smtClean="0"/>
              <a:t>Use different email for social media accounts.</a:t>
            </a:r>
          </a:p>
          <a:p>
            <a:pPr lvl="1"/>
            <a:r>
              <a:rPr lang="en-US" dirty="0" smtClean="0"/>
              <a:t>Pick </a:t>
            </a:r>
            <a:r>
              <a:rPr lang="en-US" dirty="0"/>
              <a:t>u</a:t>
            </a:r>
            <a:r>
              <a:rPr lang="en-US" dirty="0" smtClean="0"/>
              <a:t>ser-name that is not your email address.</a:t>
            </a:r>
          </a:p>
          <a:p>
            <a:pPr lvl="1"/>
            <a:r>
              <a:rPr lang="en-US" dirty="0" smtClean="0"/>
              <a:t>NEVER POST your e-mail address or any personal details online, people can steal your identity.</a:t>
            </a:r>
          </a:p>
          <a:p>
            <a:pPr lvl="1"/>
            <a:r>
              <a:rPr lang="en-US" dirty="0" smtClean="0"/>
              <a:t>Use a phrase you will remember for your password.</a:t>
            </a:r>
          </a:p>
          <a:p>
            <a:pPr lvl="1"/>
            <a:r>
              <a:rPr lang="en-US" dirty="0" smtClean="0"/>
              <a:t>NEVER share your password. </a:t>
            </a:r>
          </a:p>
          <a:p>
            <a:pPr lvl="1"/>
            <a:r>
              <a:rPr lang="en-US" dirty="0" smtClean="0"/>
              <a:t>IF you have any doubts or concerns do not join.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6412" y="480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76345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Safety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905000"/>
            <a:ext cx="4648200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Rule 1: Assume everything you post is public and accessible to anyone forever. THINK BEFORE YOU POST!!!</a:t>
            </a:r>
          </a:p>
          <a:p>
            <a:r>
              <a:rPr lang="en-US" dirty="0" smtClean="0"/>
              <a:t>Never post ANY personal information you don’t want shared with the world.</a:t>
            </a:r>
          </a:p>
          <a:p>
            <a:r>
              <a:rPr lang="en-US" dirty="0" smtClean="0"/>
              <a:t>Manage privacy settings regularly.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Rule 2: Consider who has access</a:t>
            </a:r>
          </a:p>
          <a:p>
            <a:pPr lvl="1"/>
            <a:r>
              <a:rPr lang="en-US" dirty="0"/>
              <a:t>Who can read your profile?</a:t>
            </a:r>
          </a:p>
          <a:p>
            <a:pPr lvl="1"/>
            <a:r>
              <a:rPr lang="en-US" dirty="0"/>
              <a:t>Who can see your post/activity?</a:t>
            </a:r>
          </a:p>
          <a:p>
            <a:pPr lvl="1"/>
            <a:r>
              <a:rPr lang="en-US" dirty="0"/>
              <a:t>What information is shared with external sites and businesses.</a:t>
            </a:r>
          </a:p>
          <a:p>
            <a:pPr lvl="1"/>
            <a:r>
              <a:rPr lang="en-US" dirty="0"/>
              <a:t>Which applications can access your data?</a:t>
            </a:r>
          </a:p>
          <a:p>
            <a:pPr lvl="1"/>
            <a:r>
              <a:rPr lang="en-US" dirty="0"/>
              <a:t>What information are your friends sharing about you?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1612" y="480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32101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Creeper – a stranger who goes through your profile to get information on you.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To avoid make sure your profile is set to private if you do not want strangers seeing it. </a:t>
            </a:r>
          </a:p>
          <a:p>
            <a:r>
              <a:rPr lang="en-US" dirty="0" smtClean="0"/>
              <a:t>Troll - person who monitors online forums waiting to comment negatively on a post or person seeking an argument.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Avoid trolls by ignoring the comment, keep track of content directed at you.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Dealing with a stalker: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If trolled and they continue to harass you then this can become cyber-stalking.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Keep track of all content directed at you, days, times, take and keep screen shots.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Once you have this go to the police and report them immediately. </a:t>
            </a:r>
          </a:p>
          <a:p>
            <a:pPr marL="301752" lvl="1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6595" y="480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66065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Cyber-Bullying – use of the Internet and social networking to deliberately cause repeated harm to another individual</a:t>
            </a:r>
            <a:r>
              <a:rPr lang="en-US" dirty="0" smtClean="0"/>
              <a:t>.</a:t>
            </a:r>
          </a:p>
          <a:p>
            <a:r>
              <a:rPr lang="en-US" dirty="0" smtClean="0"/>
              <a:t>Have been known to post personal information such as phone numbers, private messages, addresses and full names in groups. </a:t>
            </a:r>
          </a:p>
          <a:p>
            <a:r>
              <a:rPr lang="en-US" dirty="0" smtClean="0"/>
              <a:t>Can lead to suicide, even among adults. </a:t>
            </a:r>
          </a:p>
          <a:p>
            <a:r>
              <a:rPr lang="en-US" dirty="0" smtClean="0"/>
              <a:t>Can follow a victim everywhere 24/7.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Dealing with Cyber-Bullying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Ignore them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Block their emails/messages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Do not respond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Keep content, record days, times etc. and report this to the police if it does not stop.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8812" y="480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10647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Safety (Resources)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2" y="1960903"/>
            <a:ext cx="5555168" cy="4190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212" y="1955189"/>
            <a:ext cx="5501042" cy="41962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7412" y="480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73677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19529" y="2967335"/>
            <a:ext cx="4549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THANK YOU!!!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4413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66380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FOCAL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Keeping </a:t>
            </a:r>
            <a:r>
              <a:rPr lang="en-US" dirty="0"/>
              <a:t>Up with Your Child’s </a:t>
            </a:r>
            <a:r>
              <a:rPr lang="en-US" dirty="0" smtClean="0"/>
              <a:t>Academics, Emotion &amp; Social Activities</a:t>
            </a:r>
            <a:endParaRPr lang="en-US" dirty="0"/>
          </a:p>
          <a:p>
            <a:r>
              <a:rPr lang="en-US" dirty="0" smtClean="0"/>
              <a:t>What is Social Media?</a:t>
            </a:r>
            <a:endParaRPr lang="en-US" dirty="0"/>
          </a:p>
          <a:p>
            <a:pPr lvl="1"/>
            <a:r>
              <a:rPr lang="en-US" dirty="0" smtClean="0"/>
              <a:t>How to use Social Media</a:t>
            </a:r>
            <a:r>
              <a:rPr lang="en-US" dirty="0"/>
              <a:t> </a:t>
            </a:r>
            <a:r>
              <a:rPr lang="en-US" dirty="0" smtClean="0"/>
              <a:t>(Safe Online Profile, Protecting yourself)</a:t>
            </a:r>
          </a:p>
          <a:p>
            <a:pPr lvl="1"/>
            <a:r>
              <a:rPr lang="en-US" dirty="0" smtClean="0"/>
              <a:t>To Post or Not to Post</a:t>
            </a:r>
          </a:p>
          <a:p>
            <a:pPr lvl="1"/>
            <a:r>
              <a:rPr lang="en-US" dirty="0" smtClean="0"/>
              <a:t>Hazards</a:t>
            </a:r>
          </a:p>
          <a:p>
            <a:pPr lvl="1"/>
            <a:r>
              <a:rPr lang="en-US" dirty="0" smtClean="0"/>
              <a:t>Teen Lures: Creepers, Trolls and Stalkers.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1212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98541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Social Media?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Social Media is where people create, share/exchange information, ideas and pictures/videos. </a:t>
            </a:r>
          </a:p>
          <a:p>
            <a:r>
              <a:rPr lang="en-US" dirty="0" smtClean="0"/>
              <a:t>Examples: Facebook, YouTube, Tumblr, Twitter, Instagram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Social Media is different from traditional media in many ways including quality, number of people who can see it, easy to use, permanently there even after deleted. </a:t>
            </a:r>
          </a:p>
          <a:p>
            <a:r>
              <a:rPr lang="en-US" dirty="0" smtClean="0"/>
              <a:t>Used worldwide by millions of people for personal use, business and illegal activity.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4812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70424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17143"/>
          <a:stretch/>
        </p:blipFill>
        <p:spPr bwMode="auto">
          <a:xfrm>
            <a:off x="3884612" y="1600200"/>
            <a:ext cx="4572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2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9447212" y="31242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Do you know the slang?</a:t>
            </a:r>
          </a:p>
        </p:txBody>
      </p:sp>
      <p:sp>
        <p:nvSpPr>
          <p:cNvPr id="20488" name="TextBox 12"/>
          <p:cNvSpPr txBox="1">
            <a:spLocks noChangeArrowheads="1"/>
          </p:cNvSpPr>
          <p:nvPr/>
        </p:nvSpPr>
        <p:spPr bwMode="auto">
          <a:xfrm>
            <a:off x="1512756" y="2590800"/>
            <a:ext cx="1371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How much time are they spending on their phones?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905998" cy="1020762"/>
          </a:xfrm>
        </p:spPr>
        <p:txBody>
          <a:bodyPr/>
          <a:lstStyle/>
          <a:p>
            <a:r>
              <a:rPr lang="en-US" dirty="0"/>
              <a:t>Keeping Up with </a:t>
            </a:r>
            <a:r>
              <a:rPr lang="en-US" dirty="0" smtClean="0"/>
              <a:t>Social Activities </a:t>
            </a:r>
            <a:r>
              <a:rPr lang="en-US" dirty="0"/>
              <a:t>- </a:t>
            </a:r>
            <a:r>
              <a:rPr lang="en-US" b="1" dirty="0">
                <a:solidFill>
                  <a:srgbClr val="FFC000"/>
                </a:solidFill>
              </a:rPr>
              <a:t>Texting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3612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48705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5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86" grpId="0"/>
      <p:bldP spid="204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274638"/>
            <a:ext cx="9982200" cy="1020762"/>
          </a:xfrm>
        </p:spPr>
        <p:txBody>
          <a:bodyPr/>
          <a:lstStyle/>
          <a:p>
            <a:r>
              <a:rPr lang="en-US" dirty="0"/>
              <a:t>Keeping Up with </a:t>
            </a:r>
            <a:r>
              <a:rPr lang="en-US" dirty="0" smtClean="0"/>
              <a:t>Social Activities </a:t>
            </a:r>
            <a:r>
              <a:rPr lang="en-US" dirty="0"/>
              <a:t>- </a:t>
            </a:r>
            <a:r>
              <a:rPr lang="en-US" b="1" dirty="0">
                <a:solidFill>
                  <a:srgbClr val="FFC000"/>
                </a:solidFill>
              </a:rPr>
              <a:t>Sexting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ln>
            <a:solidFill>
              <a:srgbClr val="FFFF00"/>
            </a:solidFill>
          </a:ln>
        </p:spPr>
        <p:txBody>
          <a:bodyPr/>
          <a:lstStyle/>
          <a:p>
            <a:pPr algn="ctr"/>
            <a:r>
              <a:rPr lang="en-US" dirty="0"/>
              <a:t>DEFINITION -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Definition</a:t>
            </a:r>
            <a:r>
              <a:rPr lang="en-US" dirty="0"/>
              <a:t>: sending/receiving sexually explicit photos/messages via cell phone/internet</a:t>
            </a:r>
            <a:endParaRPr lang="en-US" sz="2600" dirty="0"/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39%</a:t>
            </a:r>
            <a:r>
              <a:rPr lang="en-US" dirty="0"/>
              <a:t> of teens have sent a sext.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48%</a:t>
            </a:r>
            <a:r>
              <a:rPr lang="en-US" dirty="0"/>
              <a:t> of teens have received a sext.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22%</a:t>
            </a:r>
            <a:r>
              <a:rPr lang="en-US" dirty="0"/>
              <a:t> of females and </a:t>
            </a:r>
            <a:r>
              <a:rPr lang="en-US" dirty="0">
                <a:solidFill>
                  <a:srgbClr val="FFFF00"/>
                </a:solidFill>
              </a:rPr>
              <a:t>18%</a:t>
            </a:r>
            <a:r>
              <a:rPr lang="en-US" dirty="0"/>
              <a:t> of males have sexted semi-nude/nude photos of themselves.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ln>
            <a:solidFill>
              <a:srgbClr val="FFFF00"/>
            </a:solidFill>
          </a:ln>
        </p:spPr>
        <p:txBody>
          <a:bodyPr/>
          <a:lstStyle/>
          <a:p>
            <a:pPr algn="ctr"/>
            <a:r>
              <a:rPr lang="en-US" dirty="0"/>
              <a:t>LEGAL ISSUE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Teens caught sexting can be charged with production, distribution, or possessing pornography.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1400" dirty="0" err="1"/>
              <a:t>Information</a:t>
            </a:r>
            <a:r>
              <a:rPr lang="es-ES" altLang="en-US" sz="1400" dirty="0"/>
              <a:t> </a:t>
            </a:r>
            <a:r>
              <a:rPr lang="es-ES" altLang="en-US" sz="1400" dirty="0" err="1"/>
              <a:t>obtained</a:t>
            </a:r>
            <a:r>
              <a:rPr lang="es-ES" altLang="en-US" sz="1400" dirty="0"/>
              <a:t> </a:t>
            </a:r>
            <a:r>
              <a:rPr lang="es-ES" altLang="en-US" sz="1400" dirty="0" err="1"/>
              <a:t>from</a:t>
            </a:r>
            <a:r>
              <a:rPr lang="es-ES" altLang="en-US" sz="1400" dirty="0"/>
              <a:t> uknowkids.com</a:t>
            </a: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7412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07833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9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uiExpand="1" build="p" animBg="1"/>
      <p:bldP spid="3" grpId="0" uiExpand="1" build="p" animBg="1"/>
      <p:bldP spid="7" grpId="0" uiExpand="1" build="p" animBg="1"/>
      <p:bldP spid="5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8571402" y="3581400"/>
            <a:ext cx="281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/>
              <a:t>All of these </a:t>
            </a:r>
            <a:r>
              <a:rPr lang="en-US" altLang="en-US" sz="1800" b="1" dirty="0" smtClean="0"/>
              <a:t>emoji's </a:t>
            </a:r>
            <a:r>
              <a:rPr lang="en-US" altLang="en-US" sz="1800" b="1" dirty="0"/>
              <a:t>have sexual  meanings.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905998" cy="1020762"/>
          </a:xfrm>
        </p:spPr>
        <p:txBody>
          <a:bodyPr/>
          <a:lstStyle/>
          <a:p>
            <a:r>
              <a:rPr lang="en-US" dirty="0"/>
              <a:t>Keeping Up with </a:t>
            </a:r>
            <a:r>
              <a:rPr lang="en-US" dirty="0" smtClean="0"/>
              <a:t>Social Activities </a:t>
            </a:r>
            <a:r>
              <a:rPr lang="en-US" dirty="0"/>
              <a:t>- </a:t>
            </a:r>
            <a:r>
              <a:rPr lang="en-US" b="1" dirty="0">
                <a:solidFill>
                  <a:srgbClr val="FFC000"/>
                </a:solidFill>
              </a:rPr>
              <a:t>Sexting</a:t>
            </a:r>
          </a:p>
        </p:txBody>
      </p:sp>
      <p:pic>
        <p:nvPicPr>
          <p:cNvPr id="1026" name="Picture 2" descr="Image result for sexting emoj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2" y="1905000"/>
            <a:ext cx="5480297" cy="449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8812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0109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4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74638"/>
            <a:ext cx="10744200" cy="1020762"/>
          </a:xfrm>
        </p:spPr>
        <p:txBody>
          <a:bodyPr/>
          <a:lstStyle/>
          <a:p>
            <a:r>
              <a:rPr lang="en-US" dirty="0"/>
              <a:t>Keeping Up with </a:t>
            </a:r>
            <a:r>
              <a:rPr lang="en-US" dirty="0" smtClean="0"/>
              <a:t>Social Activities </a:t>
            </a:r>
            <a:r>
              <a:rPr lang="en-US" dirty="0"/>
              <a:t>– </a:t>
            </a:r>
            <a:r>
              <a:rPr lang="en-US" b="1" dirty="0">
                <a:solidFill>
                  <a:srgbClr val="FFC000"/>
                </a:solidFill>
              </a:rPr>
              <a:t>Social Apps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r="8615"/>
          <a:stretch/>
        </p:blipFill>
        <p:spPr bwMode="auto">
          <a:xfrm>
            <a:off x="8731330" y="1905000"/>
            <a:ext cx="1957878" cy="19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22" y="4360534"/>
            <a:ext cx="1813901" cy="1811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434" y="4259474"/>
            <a:ext cx="1912726" cy="191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4" y="1905000"/>
            <a:ext cx="268224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1" r="9245" b="-2963"/>
          <a:stretch/>
        </p:blipFill>
        <p:spPr bwMode="auto">
          <a:xfrm>
            <a:off x="5332412" y="1905000"/>
            <a:ext cx="198119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2" y="4256426"/>
            <a:ext cx="1901196" cy="190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23612" y="5852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22003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and Your Child’s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Colleges and employers are using social media to recruit and research candidates!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FFFF00"/>
                </a:solidFill>
              </a:rPr>
              <a:t>27%</a:t>
            </a:r>
            <a:r>
              <a:rPr lang="en-US" dirty="0"/>
              <a:t> of admissions officers used Google or social media to screen students.</a:t>
            </a:r>
          </a:p>
          <a:p>
            <a:pPr lvl="2"/>
            <a:endParaRPr lang="en-US" dirty="0"/>
          </a:p>
          <a:p>
            <a:pPr lvl="2"/>
            <a:r>
              <a:rPr lang="en-US" dirty="0">
                <a:solidFill>
                  <a:srgbClr val="FFFF00"/>
                </a:solidFill>
              </a:rPr>
              <a:t>35%</a:t>
            </a:r>
            <a:r>
              <a:rPr lang="en-US" dirty="0"/>
              <a:t> found something that negatively impacted the students’ chances.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solidFill>
                  <a:srgbClr val="FFFF00"/>
                </a:solidFill>
              </a:rPr>
              <a:t>37%</a:t>
            </a:r>
            <a:r>
              <a:rPr lang="en-US" dirty="0"/>
              <a:t> of employers used social media to screen applicants.</a:t>
            </a:r>
          </a:p>
          <a:p>
            <a:pPr lvl="1"/>
            <a:endParaRPr lang="en-US" dirty="0"/>
          </a:p>
          <a:p>
            <a:pPr lvl="1"/>
            <a:r>
              <a:rPr lang="en-US" b="1" dirty="0">
                <a:highlight>
                  <a:srgbClr val="FF0000"/>
                </a:highlight>
              </a:rPr>
              <a:t>There’s no such thing as a delete button!!!!!</a:t>
            </a:r>
          </a:p>
          <a:p>
            <a:pPr lvl="2"/>
            <a:r>
              <a:rPr lang="en-US" b="1" dirty="0">
                <a:highlight>
                  <a:srgbClr val="FF0000"/>
                </a:highlight>
              </a:rPr>
              <a:t>If you wouldn’t show your grandmother, don’t post it!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3" y="6400801"/>
            <a:ext cx="6324599" cy="276226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n-US" sz="1400" dirty="0" err="1"/>
              <a:t>Information</a:t>
            </a:r>
            <a:r>
              <a:rPr lang="es-ES" altLang="en-US" sz="1400" dirty="0"/>
              <a:t> </a:t>
            </a:r>
            <a:r>
              <a:rPr lang="es-ES" altLang="en-US" sz="1400" dirty="0" err="1"/>
              <a:t>obtained</a:t>
            </a:r>
            <a:r>
              <a:rPr lang="es-ES" altLang="en-US" sz="1400" dirty="0"/>
              <a:t> </a:t>
            </a:r>
            <a:r>
              <a:rPr lang="es-ES" altLang="en-US" sz="1400" dirty="0" err="1"/>
              <a:t>from</a:t>
            </a:r>
            <a:r>
              <a:rPr lang="es-ES" altLang="en-US" sz="1400" dirty="0"/>
              <a:t> </a:t>
            </a:r>
            <a:r>
              <a:rPr lang="es-ES" altLang="en-US" sz="1400" dirty="0" err="1"/>
              <a:t>Huffington</a:t>
            </a:r>
            <a:r>
              <a:rPr lang="es-ES" altLang="en-US" sz="1400" dirty="0"/>
              <a:t> Post </a:t>
            </a:r>
            <a:r>
              <a:rPr lang="es-ES" altLang="en-US" sz="1400" dirty="0" err="1"/>
              <a:t>Edition</a:t>
            </a:r>
            <a:r>
              <a:rPr lang="es-ES" altLang="en-US" sz="1400" dirty="0"/>
              <a:t> , 2013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5012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87523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6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74638"/>
            <a:ext cx="9525000" cy="1020762"/>
          </a:xfrm>
        </p:spPr>
        <p:txBody>
          <a:bodyPr/>
          <a:lstStyle/>
          <a:p>
            <a:r>
              <a:rPr lang="en-US" dirty="0"/>
              <a:t>Keeping Up with Emotions – Life for Teens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Yesterday (</a:t>
            </a:r>
            <a:r>
              <a:rPr lang="en-US" b="1" dirty="0">
                <a:solidFill>
                  <a:srgbClr val="FFFF00"/>
                </a:solidFill>
              </a:rPr>
              <a:t>a long time ago</a:t>
            </a:r>
            <a:r>
              <a:rPr lang="en-US" dirty="0"/>
              <a:t>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487360" y="2270759"/>
            <a:ext cx="4416552" cy="335280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Bullying </a:t>
            </a:r>
            <a:r>
              <a:rPr lang="en-US" dirty="0"/>
              <a:t>at a </a:t>
            </a:r>
            <a:r>
              <a:rPr lang="en-US" dirty="0" smtClean="0"/>
              <a:t>school</a:t>
            </a:r>
          </a:p>
          <a:p>
            <a:pPr lvl="1"/>
            <a:r>
              <a:rPr lang="en-US" dirty="0" smtClean="0"/>
              <a:t>Person/people don’t like you.</a:t>
            </a:r>
          </a:p>
          <a:p>
            <a:pPr lvl="2"/>
            <a:r>
              <a:rPr lang="en-US" dirty="0" smtClean="0"/>
              <a:t>Change friends</a:t>
            </a:r>
          </a:p>
          <a:p>
            <a:pPr lvl="2"/>
            <a:r>
              <a:rPr lang="en-US" dirty="0" smtClean="0"/>
              <a:t>Change schools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Today (</a:t>
            </a:r>
            <a:r>
              <a:rPr lang="en-US" b="1" dirty="0">
                <a:solidFill>
                  <a:srgbClr val="FFFF00"/>
                </a:solidFill>
              </a:rPr>
              <a:t>currently</a:t>
            </a:r>
            <a:r>
              <a:rPr lang="en-US" dirty="0"/>
              <a:t>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249860" y="2514600"/>
            <a:ext cx="4721352" cy="335280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Cyberbullying</a:t>
            </a:r>
          </a:p>
          <a:p>
            <a:pPr lvl="1"/>
            <a:r>
              <a:rPr lang="en-US" dirty="0" smtClean="0"/>
              <a:t>No options!</a:t>
            </a:r>
            <a:endParaRPr lang="en-US" dirty="0"/>
          </a:p>
          <a:p>
            <a:endParaRPr lang="en-US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65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11162"/>
      </p:ext>
    </p:extLst>
  </p:cSld>
  <p:clrMapOvr>
    <a:masterClrMapping/>
  </p:clrMapOvr>
  <p:transition spd="slow" advClick="0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3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09A44C-857D-42FD-9219-94A36248C2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0</TotalTime>
  <Words>994</Words>
  <Application>Microsoft Office PowerPoint</Application>
  <PresentationFormat>Custom</PresentationFormat>
  <Paragraphs>152</Paragraphs>
  <Slides>18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Consolas</vt:lpstr>
      <vt:lpstr>Corbel</vt:lpstr>
      <vt:lpstr>Chalkboard 16x9</vt:lpstr>
      <vt:lpstr>Social Media Safety</vt:lpstr>
      <vt:lpstr>FOCAL POINTS</vt:lpstr>
      <vt:lpstr>What is Social Media? </vt:lpstr>
      <vt:lpstr>Keeping Up with Social Activities - Texting</vt:lpstr>
      <vt:lpstr>Keeping Up with Social Activities - Sexting</vt:lpstr>
      <vt:lpstr>Keeping Up with Social Activities - Sexting</vt:lpstr>
      <vt:lpstr>Keeping Up with Social Activities – Social Apps</vt:lpstr>
      <vt:lpstr>Social Media and Your Child’s Future</vt:lpstr>
      <vt:lpstr>Keeping Up with Emotions – Life for Teens </vt:lpstr>
      <vt:lpstr>Keeping Up with Emotions – Signs </vt:lpstr>
      <vt:lpstr>Keeping Up with Emotions – Reading Signs</vt:lpstr>
      <vt:lpstr>Keeping Up with Emotions – What to do!</vt:lpstr>
      <vt:lpstr>Social Media Safety</vt:lpstr>
      <vt:lpstr>Social Media Safety </vt:lpstr>
      <vt:lpstr>Social Media Safety</vt:lpstr>
      <vt:lpstr>Social Media Safety</vt:lpstr>
      <vt:lpstr>Social Media Safety (Resources)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2016-10-23T01:49:04Z</dcterms:created>
  <dcterms:modified xsi:type="dcterms:W3CDTF">2020-02-11T16:41:47Z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