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7" r:id="rId4"/>
    <p:sldId id="258" r:id="rId5"/>
    <p:sldId id="259" r:id="rId6"/>
    <p:sldId id="262" r:id="rId7"/>
    <p:sldId id="264" r:id="rId8"/>
    <p:sldId id="267" r:id="rId9"/>
    <p:sldId id="260" r:id="rId10"/>
    <p:sldId id="265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E40B-6A6C-4F79-98EA-3F51503EFF7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4ED5A-C462-48A1-B2C5-1B9B08A26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all 6 electives carefully, as many 9</a:t>
            </a:r>
            <a:r>
              <a:rPr lang="en-US" baseline="30000" dirty="0"/>
              <a:t>th</a:t>
            </a:r>
            <a:r>
              <a:rPr lang="en-US" dirty="0"/>
              <a:t> graders end up in at least one of their alternate selections (choices 4-6).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4ED5A-C462-48A1-B2C5-1B9B08A262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Strongly recommend continuing courses started at LMS.  Fine Arts options are a great way to connect to other students.  Consider waiting until 10</a:t>
            </a:r>
            <a:r>
              <a:rPr lang="en-US" baseline="30000" dirty="0"/>
              <a:t>th</a:t>
            </a:r>
            <a:r>
              <a:rPr lang="en-US" dirty="0"/>
              <a:t> grade for Spanish/French, as these can be difficult courses.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4ED5A-C462-48A1-B2C5-1B9B08A262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4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2422128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lanier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2028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4189445"/>
            <a:ext cx="8689976" cy="1068354"/>
          </a:xfrm>
        </p:spPr>
        <p:txBody>
          <a:bodyPr>
            <a:normAutofit/>
          </a:bodyPr>
          <a:lstStyle/>
          <a:p>
            <a:r>
              <a:rPr lang="en-US" sz="2400" b="1" cap="none" dirty="0"/>
              <a:t>Course Registration Information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A72DDF-E299-FA60-3884-3AE6B8A30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27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1">
        <p14:prism isContent="1"/>
      </p:transition>
    </mc:Choice>
    <mc:Fallback xmlns="">
      <p:transition spd="slow" advTm="10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68472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course request profile (SCRP)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778924"/>
            <a:ext cx="10363826" cy="401227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In late March/early April, each student will receive a </a:t>
            </a:r>
            <a:r>
              <a:rPr lang="en-US" b="1" u="sng" cap="none" dirty="0">
                <a:solidFill>
                  <a:schemeClr val="accent3"/>
                </a:solidFill>
              </a:rPr>
              <a:t>Student Course Request Profile</a:t>
            </a:r>
            <a:r>
              <a:rPr lang="en-US" b="1" cap="none" dirty="0"/>
              <a:t>, listing all course selections.</a:t>
            </a:r>
          </a:p>
          <a:p>
            <a:pPr marL="0" indent="0">
              <a:buNone/>
            </a:pPr>
            <a:endParaRPr lang="en-US" b="1" cap="none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Students and parents are responsible for verifying that selections were entered accurately.</a:t>
            </a:r>
          </a:p>
          <a:p>
            <a:pPr marL="0" indent="0">
              <a:buNone/>
            </a:pPr>
            <a:endParaRPr lang="en-US" b="1" cap="none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Students and parents may alter course requests using this document.</a:t>
            </a:r>
          </a:p>
          <a:p>
            <a:pPr marL="0" indent="0">
              <a:buNone/>
            </a:pPr>
            <a:endParaRPr lang="en-US" b="1" cap="none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After the </a:t>
            </a:r>
            <a:r>
              <a:rPr lang="en-US" b="1" u="sng" cap="none" dirty="0">
                <a:solidFill>
                  <a:schemeClr val="accent3"/>
                </a:solidFill>
              </a:rPr>
              <a:t>Student Course Request Profile</a:t>
            </a:r>
            <a:r>
              <a:rPr lang="en-US" b="1" cap="none" dirty="0">
                <a:solidFill>
                  <a:schemeClr val="accent3"/>
                </a:solidFill>
              </a:rPr>
              <a:t> </a:t>
            </a:r>
            <a:r>
              <a:rPr lang="en-US" b="1" cap="none" dirty="0"/>
              <a:t>is returned, there will be no additional opportunities to alter course selections.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FC1E67-9647-2BF2-04A0-FDCFF5F59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23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13">
        <p14:prism isContent="1"/>
      </p:transition>
    </mc:Choice>
    <mc:Fallback xmlns="">
      <p:transition spd="slow" advTm="75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 materials: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All registration materials are posted on the </a:t>
            </a:r>
            <a:r>
              <a:rPr lang="en-US" b="1" cap="none" dirty="0">
                <a:solidFill>
                  <a:schemeClr val="accent5"/>
                </a:solidFill>
              </a:rPr>
              <a:t>Lanier High School </a:t>
            </a:r>
            <a:r>
              <a:rPr lang="en-US" b="1" cap="none" dirty="0"/>
              <a:t>webpage under the </a:t>
            </a:r>
            <a:r>
              <a:rPr lang="en-US" b="1" cap="none" dirty="0">
                <a:solidFill>
                  <a:schemeClr val="accent5"/>
                </a:solidFill>
              </a:rPr>
              <a:t>REGISTRATION, Rising 9</a:t>
            </a:r>
            <a:r>
              <a:rPr lang="en-US" b="1" cap="none" baseline="30000" dirty="0">
                <a:solidFill>
                  <a:schemeClr val="accent5"/>
                </a:solidFill>
              </a:rPr>
              <a:t>th</a:t>
            </a:r>
            <a:r>
              <a:rPr lang="en-US" b="1" cap="none" dirty="0">
                <a:solidFill>
                  <a:schemeClr val="accent5"/>
                </a:solidFill>
              </a:rPr>
              <a:t> Grade Students </a:t>
            </a:r>
            <a:r>
              <a:rPr lang="en-US" b="1" cap="none" dirty="0"/>
              <a:t>tab.</a:t>
            </a:r>
          </a:p>
          <a:p>
            <a:pPr marL="0" indent="0">
              <a:buNone/>
            </a:pPr>
            <a:endParaRPr lang="en-US" b="1" cap="none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This page includes:  </a:t>
            </a:r>
            <a:r>
              <a:rPr lang="en-US" b="1" cap="none" dirty="0">
                <a:solidFill>
                  <a:schemeClr val="accent5"/>
                </a:solidFill>
              </a:rPr>
              <a:t>Steps in the Registration Process</a:t>
            </a:r>
            <a:r>
              <a:rPr lang="en-US" b="1" cap="none" dirty="0"/>
              <a:t>, </a:t>
            </a:r>
            <a:r>
              <a:rPr lang="en-US" b="1" cap="none" dirty="0">
                <a:solidFill>
                  <a:schemeClr val="accent5"/>
                </a:solidFill>
              </a:rPr>
              <a:t>9</a:t>
            </a:r>
            <a:r>
              <a:rPr lang="en-US" b="1" cap="none" baseline="30000" dirty="0">
                <a:solidFill>
                  <a:schemeClr val="accent5"/>
                </a:solidFill>
              </a:rPr>
              <a:t>th</a:t>
            </a:r>
            <a:r>
              <a:rPr lang="en-US" b="1" cap="none" dirty="0">
                <a:solidFill>
                  <a:schemeClr val="accent5"/>
                </a:solidFill>
              </a:rPr>
              <a:t> Grade Core Course Information</a:t>
            </a:r>
            <a:r>
              <a:rPr lang="en-US" b="1" cap="none" dirty="0"/>
              <a:t>, </a:t>
            </a:r>
            <a:r>
              <a:rPr lang="en-US" b="1" cap="none">
                <a:solidFill>
                  <a:schemeClr val="accent5"/>
                </a:solidFill>
              </a:rPr>
              <a:t>9</a:t>
            </a:r>
            <a:r>
              <a:rPr lang="en-US" b="1" cap="none" baseline="30000">
                <a:solidFill>
                  <a:schemeClr val="accent5"/>
                </a:solidFill>
              </a:rPr>
              <a:t>th</a:t>
            </a:r>
            <a:r>
              <a:rPr lang="en-US" b="1" cap="none">
                <a:solidFill>
                  <a:schemeClr val="accent5"/>
                </a:solidFill>
              </a:rPr>
              <a:t> Grade Elective </a:t>
            </a:r>
            <a:r>
              <a:rPr lang="en-US" b="1" cap="none" dirty="0">
                <a:solidFill>
                  <a:schemeClr val="accent5"/>
                </a:solidFill>
              </a:rPr>
              <a:t>O</a:t>
            </a:r>
            <a:r>
              <a:rPr lang="en-US" b="1" cap="none">
                <a:solidFill>
                  <a:schemeClr val="accent5"/>
                </a:solidFill>
              </a:rPr>
              <a:t>ptions </a:t>
            </a:r>
            <a:r>
              <a:rPr lang="en-US" b="1" cap="none" dirty="0">
                <a:solidFill>
                  <a:schemeClr val="accent5"/>
                </a:solidFill>
              </a:rPr>
              <a:t>for 2024-25</a:t>
            </a:r>
            <a:r>
              <a:rPr lang="en-US" b="1" cap="none" dirty="0"/>
              <a:t>, </a:t>
            </a:r>
            <a:r>
              <a:rPr lang="en-US" b="1" cap="none" dirty="0">
                <a:solidFill>
                  <a:schemeClr val="accent5"/>
                </a:solidFill>
              </a:rPr>
              <a:t>Elective Options Video Link</a:t>
            </a:r>
            <a:r>
              <a:rPr lang="en-US" b="1" cap="none" dirty="0"/>
              <a:t>, </a:t>
            </a:r>
            <a:r>
              <a:rPr lang="en-US" b="1" cap="none" dirty="0">
                <a:solidFill>
                  <a:schemeClr val="accent5"/>
                </a:solidFill>
              </a:rPr>
              <a:t>CDAT 9 Information and Application Link</a:t>
            </a:r>
            <a:r>
              <a:rPr lang="en-US" b="1" cap="none" dirty="0"/>
              <a:t>, </a:t>
            </a:r>
            <a:r>
              <a:rPr lang="en-US" b="1" cap="none" dirty="0">
                <a:solidFill>
                  <a:schemeClr val="accent5"/>
                </a:solidFill>
              </a:rPr>
              <a:t>Rising Longhorn Night Flyer,</a:t>
            </a:r>
            <a:r>
              <a:rPr lang="en-US" b="1" cap="none" dirty="0"/>
              <a:t> and </a:t>
            </a:r>
            <a:r>
              <a:rPr lang="en-US" b="1" cap="none" dirty="0">
                <a:solidFill>
                  <a:schemeClr val="accent5"/>
                </a:solidFill>
              </a:rPr>
              <a:t>Academy and Pathway Information</a:t>
            </a:r>
            <a:r>
              <a:rPr lang="en-US" b="1" cap="none" dirty="0"/>
              <a:t>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B4CE50-98EE-7FC9-7556-82408A8ED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69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66">
        <p14:prism isContent="1"/>
      </p:transition>
    </mc:Choice>
    <mc:Fallback xmlns="">
      <p:transition spd="slow" advTm="71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B645-737D-3AA6-A56C-0834CCD2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127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1A91937-99DA-8B55-AF23-12C58DFED6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13775" y="1091683"/>
            <a:ext cx="10115009" cy="5551714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D7683A-5A41-1AAC-53CA-4300031C2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86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7">
        <p14:prism isContent="1"/>
      </p:transition>
    </mc:Choice>
    <mc:Fallback xmlns="">
      <p:transition spd="slow" advTm="44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4"/>
            <a:ext cx="10351752" cy="651101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Steps to the registration process: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1571105"/>
            <a:ext cx="10351752" cy="445562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chemeClr val="accent5"/>
                </a:solidFill>
              </a:rPr>
              <a:t>CORE COURSES:  </a:t>
            </a:r>
            <a:r>
              <a:rPr lang="en-US" b="1" cap="none" dirty="0">
                <a:solidFill>
                  <a:schemeClr val="accent5"/>
                </a:solidFill>
              </a:rPr>
              <a:t>(Math, Language Arts, Science) </a:t>
            </a:r>
            <a:r>
              <a:rPr lang="en-US" b="1" cap="none" dirty="0">
                <a:solidFill>
                  <a:schemeClr val="tx1"/>
                </a:solidFill>
              </a:rPr>
              <a:t>8</a:t>
            </a:r>
            <a:r>
              <a:rPr lang="en-US" b="1" cap="none" baseline="30000" dirty="0">
                <a:solidFill>
                  <a:schemeClr val="tx1"/>
                </a:solidFill>
              </a:rPr>
              <a:t>th</a:t>
            </a:r>
            <a:r>
              <a:rPr lang="en-US" b="1" cap="none" dirty="0">
                <a:solidFill>
                  <a:schemeClr val="tx1"/>
                </a:solidFill>
              </a:rPr>
              <a:t> grade teachers select core 9</a:t>
            </a:r>
            <a:r>
              <a:rPr lang="en-US" b="1" cap="none" baseline="30000" dirty="0">
                <a:solidFill>
                  <a:schemeClr val="tx1"/>
                </a:solidFill>
              </a:rPr>
              <a:t>th</a:t>
            </a:r>
            <a:r>
              <a:rPr lang="en-US" b="1" cap="none" dirty="0">
                <a:solidFill>
                  <a:schemeClr val="tx1"/>
                </a:solidFill>
              </a:rPr>
              <a:t> grade course recommendations for each student.</a:t>
            </a:r>
          </a:p>
          <a:p>
            <a:pPr algn="l"/>
            <a:endParaRPr lang="en-US" u="sng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</a:rPr>
              <a:t>Student selects </a:t>
            </a:r>
            <a:r>
              <a:rPr lang="en-US" b="1" cap="none" dirty="0">
                <a:solidFill>
                  <a:schemeClr val="accent5"/>
                </a:solidFill>
              </a:rPr>
              <a:t>ELECTIVE</a:t>
            </a:r>
            <a:r>
              <a:rPr lang="en-US" b="1" cap="none" dirty="0">
                <a:solidFill>
                  <a:schemeClr val="tx1"/>
                </a:solidFill>
              </a:rPr>
              <a:t> courses.  Selections are recorded on the </a:t>
            </a:r>
            <a:r>
              <a:rPr lang="en-US" b="1" u="sng" cap="none" dirty="0">
                <a:solidFill>
                  <a:schemeClr val="tx1"/>
                </a:solidFill>
              </a:rPr>
              <a:t>9</a:t>
            </a:r>
            <a:r>
              <a:rPr lang="en-US" b="1" u="sng" cap="none" baseline="30000" dirty="0">
                <a:solidFill>
                  <a:schemeClr val="tx1"/>
                </a:solidFill>
              </a:rPr>
              <a:t>th</a:t>
            </a:r>
            <a:r>
              <a:rPr lang="en-US" b="1" u="sng" cap="none" dirty="0">
                <a:solidFill>
                  <a:schemeClr val="tx1"/>
                </a:solidFill>
              </a:rPr>
              <a:t> Grade Elective Database</a:t>
            </a:r>
            <a:r>
              <a:rPr lang="en-US" b="1" cap="none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</a:rPr>
              <a:t>Student reviews </a:t>
            </a:r>
            <a:r>
              <a:rPr lang="en-US" b="1" cap="none" dirty="0">
                <a:solidFill>
                  <a:schemeClr val="accent5"/>
                </a:solidFill>
              </a:rPr>
              <a:t>CDAT 9</a:t>
            </a:r>
            <a:r>
              <a:rPr lang="en-US" b="1" cap="none" dirty="0">
                <a:solidFill>
                  <a:schemeClr val="tx1"/>
                </a:solidFill>
              </a:rPr>
              <a:t> program information and applies if interested. </a:t>
            </a:r>
          </a:p>
          <a:p>
            <a:pPr algn="l"/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</a:rPr>
              <a:t>Using the </a:t>
            </a:r>
            <a:r>
              <a:rPr lang="en-US" b="1" cap="none" dirty="0">
                <a:solidFill>
                  <a:schemeClr val="accent3"/>
                </a:solidFill>
              </a:rPr>
              <a:t>STUDENT COURSE REQUEST PROFILE</a:t>
            </a:r>
            <a:r>
              <a:rPr lang="en-US" b="1" cap="none" dirty="0">
                <a:solidFill>
                  <a:schemeClr val="tx1"/>
                </a:solidFill>
              </a:rPr>
              <a:t>, student and parent approve course selections and adjust if needed.  (Late March – early April)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92E573-770C-D6D8-6BF7-E390EDB12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4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05">
        <p14:prism isContent="1"/>
      </p:transition>
    </mc:Choice>
    <mc:Fallback xmlns=""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83507"/>
          </a:xfrm>
        </p:spPr>
        <p:txBody>
          <a:bodyPr>
            <a:noAutofit/>
          </a:bodyPr>
          <a:lstStyle/>
          <a:p>
            <a:r>
              <a:rPr lang="en-US" sz="4000" dirty="0"/>
              <a:t>Core courses:	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math, science, language 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cap="none" dirty="0"/>
              <a:t>All 9</a:t>
            </a:r>
            <a:r>
              <a:rPr lang="en-US" sz="3000" cap="none" baseline="30000" dirty="0"/>
              <a:t>th</a:t>
            </a:r>
            <a:r>
              <a:rPr lang="en-US" sz="3000" cap="none" dirty="0"/>
              <a:t> grade students take a </a:t>
            </a:r>
            <a:r>
              <a:rPr lang="en-US" sz="3000" b="1" cap="none" dirty="0">
                <a:solidFill>
                  <a:schemeClr val="accent5"/>
                </a:solidFill>
              </a:rPr>
              <a:t>math</a:t>
            </a:r>
            <a:r>
              <a:rPr lang="en-US" sz="3000" cap="none" dirty="0"/>
              <a:t>, </a:t>
            </a:r>
            <a:r>
              <a:rPr lang="en-US" sz="3000" b="1" cap="none" dirty="0">
                <a:solidFill>
                  <a:schemeClr val="accent5"/>
                </a:solidFill>
              </a:rPr>
              <a:t>science</a:t>
            </a:r>
            <a:r>
              <a:rPr lang="en-US" sz="3000" cap="none" dirty="0"/>
              <a:t>, and </a:t>
            </a:r>
            <a:r>
              <a:rPr lang="en-US" sz="3000" b="1" cap="none" dirty="0">
                <a:solidFill>
                  <a:schemeClr val="accent5"/>
                </a:solidFill>
              </a:rPr>
              <a:t>language arts</a:t>
            </a:r>
            <a:r>
              <a:rPr lang="en-US" sz="3000" cap="none" dirty="0">
                <a:solidFill>
                  <a:schemeClr val="accent5"/>
                </a:solidFill>
              </a:rPr>
              <a:t> </a:t>
            </a:r>
            <a:r>
              <a:rPr lang="en-US" sz="3000" cap="none" dirty="0"/>
              <a:t>course.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u="sng" cap="none" dirty="0"/>
              <a:t>Math</a:t>
            </a:r>
            <a:r>
              <a:rPr lang="en-US" sz="2400" cap="none" dirty="0"/>
              <a:t>:  </a:t>
            </a:r>
            <a:r>
              <a:rPr lang="en-US" sz="2400" b="1" cap="none" dirty="0">
                <a:solidFill>
                  <a:schemeClr val="accent5"/>
                </a:solidFill>
              </a:rPr>
              <a:t>Algebra</a:t>
            </a:r>
            <a:r>
              <a:rPr lang="en-US" sz="2400" cap="none" dirty="0"/>
              <a:t>, </a:t>
            </a:r>
            <a:r>
              <a:rPr lang="en-US" sz="2400" b="1" cap="none" dirty="0">
                <a:solidFill>
                  <a:schemeClr val="accent5"/>
                </a:solidFill>
              </a:rPr>
              <a:t>Geometry</a:t>
            </a:r>
            <a:r>
              <a:rPr lang="en-US" sz="2400" cap="none" dirty="0"/>
              <a:t>, or </a:t>
            </a:r>
            <a:r>
              <a:rPr lang="en-US" sz="2400" b="1" cap="none" dirty="0">
                <a:solidFill>
                  <a:schemeClr val="accent5"/>
                </a:solidFill>
              </a:rPr>
              <a:t>Accelerated Geometry</a:t>
            </a:r>
          </a:p>
          <a:p>
            <a:pPr marL="0" indent="0">
              <a:buNone/>
            </a:pPr>
            <a:endParaRPr lang="en-US" cap="none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u="sng" cap="none" dirty="0"/>
              <a:t>Science</a:t>
            </a:r>
            <a:r>
              <a:rPr lang="en-US" sz="2400" cap="none" dirty="0"/>
              <a:t>:  most students will take </a:t>
            </a:r>
            <a:r>
              <a:rPr lang="en-US" sz="2400" b="1" cap="none" dirty="0">
                <a:solidFill>
                  <a:schemeClr val="accent5"/>
                </a:solidFill>
              </a:rPr>
              <a:t>College-Prep or Honors/Gifted Biology</a:t>
            </a:r>
            <a:r>
              <a:rPr lang="en-US" sz="2400" cap="none" dirty="0"/>
              <a:t>.  Strong science/math students who plan to take AP Biology during 10</a:t>
            </a:r>
            <a:r>
              <a:rPr lang="en-US" sz="2400" cap="none" baseline="30000" dirty="0"/>
              <a:t>th</a:t>
            </a:r>
            <a:r>
              <a:rPr lang="en-US" sz="2400" cap="none" dirty="0"/>
              <a:t> grade will be recommended for </a:t>
            </a:r>
            <a:r>
              <a:rPr lang="en-US" sz="2400" b="1" cap="none" dirty="0">
                <a:solidFill>
                  <a:schemeClr val="accent5"/>
                </a:solidFill>
              </a:rPr>
              <a:t>Honors/Gifted Chemistry </a:t>
            </a:r>
          </a:p>
          <a:p>
            <a:pPr marL="0" indent="0">
              <a:buNone/>
            </a:pPr>
            <a:endParaRPr lang="en-US" sz="1400" cap="none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u="sng" cap="none" dirty="0"/>
              <a:t>Language Arts</a:t>
            </a:r>
            <a:r>
              <a:rPr lang="en-US" sz="2400" cap="none" dirty="0"/>
              <a:t>:  </a:t>
            </a:r>
            <a:r>
              <a:rPr lang="en-US" sz="2400" b="1" cap="none" dirty="0">
                <a:solidFill>
                  <a:schemeClr val="accent5"/>
                </a:solidFill>
              </a:rPr>
              <a:t>College-Prep </a:t>
            </a:r>
            <a:r>
              <a:rPr lang="en-US" sz="2400" cap="none" dirty="0"/>
              <a:t>or</a:t>
            </a:r>
            <a:r>
              <a:rPr lang="en-US" sz="2400" b="1" cap="none" dirty="0">
                <a:solidFill>
                  <a:schemeClr val="accent5"/>
                </a:solidFill>
              </a:rPr>
              <a:t> Honors/Gifted 9</a:t>
            </a:r>
            <a:r>
              <a:rPr lang="en-US" sz="2400" b="1" cap="none" baseline="30000" dirty="0">
                <a:solidFill>
                  <a:schemeClr val="accent5"/>
                </a:solidFill>
              </a:rPr>
              <a:t>th</a:t>
            </a:r>
            <a:r>
              <a:rPr lang="en-US" sz="2400" b="1" cap="none" dirty="0">
                <a:solidFill>
                  <a:schemeClr val="accent5"/>
                </a:solidFill>
              </a:rPr>
              <a:t> Grade Language Arts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D0CCB4-3C76-2B2B-9394-167000B5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44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04">
        <p14:prism isContent="1"/>
      </p:transition>
    </mc:Choice>
    <mc:Fallback xmlns="">
      <p:transition spd="slow" advTm="55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31581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What about social studies?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13358"/>
            <a:ext cx="10363826" cy="3777841"/>
          </a:xfrm>
        </p:spPr>
        <p:txBody>
          <a:bodyPr>
            <a:normAutofit/>
          </a:bodyPr>
          <a:lstStyle/>
          <a:p>
            <a:r>
              <a:rPr lang="en-US" sz="2400" cap="none" dirty="0"/>
              <a:t>The Social Studies courses required for graduation from Gwinnett County Public Schools are not available in 9</a:t>
            </a:r>
            <a:r>
              <a:rPr lang="en-US" sz="2400" cap="none" baseline="30000" dirty="0"/>
              <a:t>th</a:t>
            </a:r>
            <a:r>
              <a:rPr lang="en-US" sz="2400" cap="none" dirty="0"/>
              <a:t> grade.</a:t>
            </a:r>
          </a:p>
          <a:p>
            <a:pPr marL="0" indent="0">
              <a:buNone/>
            </a:pPr>
            <a:endParaRPr lang="en-US" sz="2400" cap="none" dirty="0"/>
          </a:p>
          <a:p>
            <a:r>
              <a:rPr lang="en-US" sz="2400" b="1" cap="none" dirty="0">
                <a:solidFill>
                  <a:schemeClr val="accent5"/>
                </a:solidFill>
              </a:rPr>
              <a:t>AP Human Geography (an elective option) </a:t>
            </a:r>
            <a:r>
              <a:rPr lang="en-US" sz="2400" cap="none" dirty="0"/>
              <a:t>is strongly recommended for students interested in academic rigor and planning to take future advanced placement courses.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DDDB26-8FFB-49B9-A3CF-BD679D066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30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8">
        <p14:prism isContent="1"/>
      </p:transition>
    </mc:Choice>
    <mc:Fallback xmlns="">
      <p:transition spd="slow" advTm="38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Another required course for 9</a:t>
            </a:r>
            <a:r>
              <a:rPr lang="en-US" b="1" baseline="30000" dirty="0"/>
              <a:t>th</a:t>
            </a:r>
            <a:r>
              <a:rPr lang="en-US" b="1" dirty="0"/>
              <a:t> graders…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68496"/>
            <a:ext cx="10363826" cy="37227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accent5"/>
                </a:solidFill>
              </a:rPr>
              <a:t>Health/personal fitness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State and GCPS Graduation requirement.  All students are automatically registered for this course in the 9</a:t>
            </a:r>
            <a:r>
              <a:rPr lang="en-US" b="1" cap="none" baseline="30000" dirty="0"/>
              <a:t>th</a:t>
            </a:r>
            <a:r>
              <a:rPr lang="en-US" b="1" cap="none" dirty="0"/>
              <a:t> grade.</a:t>
            </a:r>
          </a:p>
          <a:p>
            <a:pPr marL="0" indent="0">
              <a:buNone/>
            </a:pPr>
            <a:endParaRPr lang="en-US" b="1" cap="none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Available during the summer through Gwinnett Online Campus.   </a:t>
            </a:r>
            <a:r>
              <a:rPr lang="en-US" sz="1600" b="1" cap="none" dirty="0"/>
              <a:t>This is a good option for students who plan to participate in band, orchestra, chorus, and/or foreign language and are worried about elective space. But….it costs money.  See GOC website for registration information.</a:t>
            </a:r>
          </a:p>
          <a:p>
            <a:pPr marL="0" indent="0">
              <a:buNone/>
            </a:pPr>
            <a:endParaRPr lang="en-US" cap="non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6D4B83-2C75-A6B0-78CE-D042B1DFF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99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1">
        <p14:prism isContent="1"/>
      </p:transition>
    </mc:Choice>
    <mc:Fallback xmlns="">
      <p:transition spd="slow" advTm="59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29174"/>
            <a:ext cx="10351752" cy="7717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Elective courses: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1400961"/>
            <a:ext cx="9668328" cy="4567577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What is an elective?  </a:t>
            </a:r>
            <a:r>
              <a:rPr lang="en-US" b="1" cap="none" dirty="0">
                <a:solidFill>
                  <a:schemeClr val="tx1"/>
                </a:solidFill>
              </a:rPr>
              <a:t>High school electives are courses outside of the required course curriculum that give a student the opportunity to explore areas of study that he/she finds interesting (similar to Connections courses, but the student selects them in HS).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Where do I find information about the electives offered at LHS?  </a:t>
            </a:r>
            <a:r>
              <a:rPr lang="en-US" b="1" cap="none" dirty="0">
                <a:solidFill>
                  <a:schemeClr val="tx1"/>
                </a:solidFill>
              </a:rPr>
              <a:t>Elective lists, course descriptions, and an informational video are posted to the LHS website (and linked to the </a:t>
            </a:r>
            <a:r>
              <a:rPr lang="en-US" b="1" cap="none">
                <a:solidFill>
                  <a:schemeClr val="tx1"/>
                </a:solidFill>
              </a:rPr>
              <a:t>LMS website). </a:t>
            </a:r>
            <a:endParaRPr lang="en-US" b="1" cap="none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How do I register for my choices?  </a:t>
            </a:r>
            <a:r>
              <a:rPr lang="en-US" b="1" cap="none" dirty="0">
                <a:solidFill>
                  <a:schemeClr val="tx1"/>
                </a:solidFill>
              </a:rPr>
              <a:t>In early February, you will record your elective selections on the </a:t>
            </a:r>
            <a:r>
              <a:rPr lang="en-US" b="1" u="sng" cap="none" dirty="0">
                <a:solidFill>
                  <a:schemeClr val="tx1"/>
                </a:solidFill>
              </a:rPr>
              <a:t>LHS Elective Registration Database</a:t>
            </a:r>
            <a:r>
              <a:rPr lang="en-US" b="1" cap="none" dirty="0">
                <a:solidFill>
                  <a:schemeClr val="tx1"/>
                </a:solidFill>
              </a:rPr>
              <a:t> during Advisement at LMS.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How many electives will I take?  </a:t>
            </a:r>
            <a:r>
              <a:rPr lang="en-US" b="1" cap="none" dirty="0">
                <a:solidFill>
                  <a:schemeClr val="tx1"/>
                </a:solidFill>
              </a:rPr>
              <a:t>Each student will take 3 elective courses in the 9</a:t>
            </a:r>
            <a:r>
              <a:rPr lang="en-US" b="1" cap="none" baseline="30000" dirty="0">
                <a:solidFill>
                  <a:schemeClr val="tx1"/>
                </a:solidFill>
              </a:rPr>
              <a:t>th</a:t>
            </a:r>
            <a:r>
              <a:rPr lang="en-US" b="1" cap="none" dirty="0">
                <a:solidFill>
                  <a:schemeClr val="tx1"/>
                </a:solidFill>
              </a:rPr>
              <a:t> grade, but you will select 6 options (the additional 3 will be used as alternates).</a:t>
            </a:r>
          </a:p>
          <a:p>
            <a:pPr algn="l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AF8082-A470-F572-4949-A10EEAB6B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49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2">
        <p14:prism isContent="1"/>
      </p:transition>
    </mc:Choice>
    <mc:Fallback xmlns="">
      <p:transition spd="slow" advTm="100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Elective courses available at </a:t>
            </a:r>
            <a:r>
              <a:rPr lang="en-US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lanier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school: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numCol="3">
            <a:normAutofit fontScale="92500" lnSpcReduction="20000"/>
          </a:bodyPr>
          <a:lstStyle/>
          <a:p>
            <a:r>
              <a:rPr lang="en-US" sz="1600" cap="none" dirty="0"/>
              <a:t>AP Human Geography</a:t>
            </a:r>
          </a:p>
          <a:p>
            <a:r>
              <a:rPr lang="en-US" sz="1600" cap="none" dirty="0"/>
              <a:t>Audio-Video Technology and Film</a:t>
            </a:r>
          </a:p>
          <a:p>
            <a:r>
              <a:rPr lang="en-US" sz="1600" cap="none" dirty="0"/>
              <a:t>Band</a:t>
            </a:r>
          </a:p>
          <a:p>
            <a:r>
              <a:rPr lang="en-US" sz="1600" cap="none" dirty="0"/>
              <a:t>Body Sculpting</a:t>
            </a:r>
          </a:p>
          <a:p>
            <a:r>
              <a:rPr lang="en-US" sz="1600" cap="none" dirty="0"/>
              <a:t>Chorus</a:t>
            </a:r>
          </a:p>
          <a:p>
            <a:r>
              <a:rPr lang="en-US" sz="1600" cap="none" dirty="0"/>
              <a:t>Examining the Teaching Profession</a:t>
            </a:r>
          </a:p>
          <a:p>
            <a:r>
              <a:rPr lang="en-US" sz="1600" cap="none" dirty="0"/>
              <a:t>Food, Nutrition and Wellness</a:t>
            </a:r>
          </a:p>
          <a:p>
            <a:r>
              <a:rPr lang="en-US" sz="1600" cap="none" dirty="0"/>
              <a:t>Foundations of Technology</a:t>
            </a:r>
          </a:p>
          <a:p>
            <a:r>
              <a:rPr lang="en-US" sz="1600" cap="none" dirty="0"/>
              <a:t>French (H/G and CP level)</a:t>
            </a:r>
          </a:p>
          <a:p>
            <a:r>
              <a:rPr lang="en-US" sz="1600" cap="none" dirty="0"/>
              <a:t>Introduction to Healthcare Technology</a:t>
            </a:r>
          </a:p>
          <a:p>
            <a:r>
              <a:rPr lang="en-US" sz="1600" cap="none" dirty="0"/>
              <a:t>Introduction to Software Technology</a:t>
            </a:r>
          </a:p>
          <a:p>
            <a:r>
              <a:rPr lang="en-US" sz="1600" cap="none" dirty="0"/>
              <a:t>Journalism I</a:t>
            </a:r>
          </a:p>
          <a:p>
            <a:r>
              <a:rPr lang="en-US" sz="1600" cap="none" dirty="0"/>
              <a:t>Law/Contemporary Issues</a:t>
            </a:r>
          </a:p>
          <a:p>
            <a:r>
              <a:rPr lang="en-US" sz="1600" cap="none" dirty="0"/>
              <a:t>Marketing Principles</a:t>
            </a:r>
          </a:p>
          <a:p>
            <a:r>
              <a:rPr lang="en-US" sz="1600" cap="none" dirty="0"/>
              <a:t>Music Technology</a:t>
            </a:r>
          </a:p>
          <a:p>
            <a:r>
              <a:rPr lang="en-US" sz="1600" cap="none" dirty="0"/>
              <a:t>Orchestra (new)</a:t>
            </a:r>
          </a:p>
          <a:p>
            <a:r>
              <a:rPr lang="en-US" sz="1600" cap="none" dirty="0"/>
              <a:t>Orchestra (continuing)</a:t>
            </a:r>
          </a:p>
          <a:p>
            <a:r>
              <a:rPr lang="en-US" sz="1600" cap="none" dirty="0"/>
              <a:t>Piano</a:t>
            </a:r>
          </a:p>
          <a:p>
            <a:r>
              <a:rPr lang="en-US" sz="1600" cap="none" dirty="0"/>
              <a:t>Spanish </a:t>
            </a:r>
            <a:r>
              <a:rPr lang="en-US" sz="1400" cap="none" dirty="0"/>
              <a:t>(H/G and CP level, Spanish II, and Spanish for Native Speakers)</a:t>
            </a:r>
          </a:p>
          <a:p>
            <a:r>
              <a:rPr lang="en-US" sz="1600" cap="none" dirty="0"/>
              <a:t>Team Sports</a:t>
            </a:r>
          </a:p>
          <a:p>
            <a:r>
              <a:rPr lang="en-US" sz="1600" cap="none" dirty="0"/>
              <a:t>Theatre Fundamentals</a:t>
            </a:r>
          </a:p>
          <a:p>
            <a:r>
              <a:rPr lang="en-US" sz="1600" cap="none" dirty="0"/>
              <a:t>Visual Art Composition 2D/3D</a:t>
            </a:r>
          </a:p>
          <a:p>
            <a:r>
              <a:rPr lang="en-US" sz="1600" cap="none" dirty="0"/>
              <a:t>Weight Training</a:t>
            </a:r>
          </a:p>
          <a:p>
            <a:r>
              <a:rPr lang="en-US" sz="1600" cap="none" dirty="0"/>
              <a:t>World Geography</a:t>
            </a:r>
          </a:p>
          <a:p>
            <a:endParaRPr lang="en-US" sz="1400" cap="none" dirty="0"/>
          </a:p>
          <a:p>
            <a:endParaRPr lang="en-US" sz="1600" cap="none" dirty="0"/>
          </a:p>
          <a:p>
            <a:pPr marL="0" indent="0">
              <a:buNone/>
            </a:pPr>
            <a:r>
              <a:rPr lang="en-US" sz="1600" cap="none" dirty="0"/>
              <a:t>	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61D9B5-9D28-CB15-C586-884D57920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94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1">
        <p14:prism isContent="1"/>
      </p:transition>
    </mc:Choice>
    <mc:Fallback xmlns="">
      <p:transition spd="slow" advTm="15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4"/>
            <a:ext cx="10351752" cy="1232992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courses will I take in 9</a:t>
            </a:r>
            <a:r>
              <a:rPr lang="en-US" b="1" baseline="300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510444"/>
            <a:ext cx="9668328" cy="3458094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Math Course 			</a:t>
            </a:r>
            <a:r>
              <a:rPr lang="en-US" b="1" cap="none" dirty="0">
                <a:solidFill>
                  <a:schemeClr val="tx1"/>
                </a:solidFill>
              </a:rPr>
              <a:t>Algebra, Geometry, or Accelerated Geometry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Science Course 		</a:t>
            </a:r>
            <a:r>
              <a:rPr lang="en-US" b="1" cap="none" dirty="0">
                <a:solidFill>
                  <a:schemeClr val="tx1"/>
                </a:solidFill>
              </a:rPr>
              <a:t>CP or H/G Biology or H/G Chemistry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Language Arts Course 	</a:t>
            </a:r>
            <a:r>
              <a:rPr lang="en-US" b="1" cap="none" dirty="0">
                <a:solidFill>
                  <a:schemeClr val="tx1"/>
                </a:solidFill>
              </a:rPr>
              <a:t>CP or H/G 9</a:t>
            </a:r>
            <a:r>
              <a:rPr lang="en-US" b="1" cap="none" baseline="30000" dirty="0">
                <a:solidFill>
                  <a:schemeClr val="tx1"/>
                </a:solidFill>
              </a:rPr>
              <a:t>th</a:t>
            </a:r>
            <a:r>
              <a:rPr lang="en-US" b="1" cap="none" dirty="0">
                <a:solidFill>
                  <a:schemeClr val="tx1"/>
                </a:solidFill>
              </a:rPr>
              <a:t> Grade Language Arts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Health/Personal Fitness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Student Choice Elective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Student Choice Elective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Student Choice Elective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298926-5F40-2326-7858-D4AEB9AA4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89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8">
        <p14:prism isContent="1"/>
      </p:transition>
    </mc:Choice>
    <mc:Fallback xmlns="">
      <p:transition spd="slow" advTm="426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OPTIONAL PROGRAM FOR 9</a:t>
            </a:r>
            <a:r>
              <a:rPr lang="en-US" b="1" baseline="30000" dirty="0">
                <a:solidFill>
                  <a:schemeClr val="accent5"/>
                </a:solidFill>
              </a:rPr>
              <a:t>TH</a:t>
            </a:r>
            <a:r>
              <a:rPr lang="en-US" b="1" dirty="0">
                <a:solidFill>
                  <a:schemeClr val="accent5"/>
                </a:solidFill>
              </a:rPr>
              <a:t> GRADERS: 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cdat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61965"/>
            <a:ext cx="10363826" cy="41395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CDAT 9</a:t>
            </a:r>
            <a:r>
              <a:rPr lang="en-US" b="1" cap="none" dirty="0"/>
              <a:t> is an inclusive program that uses active and applied learning to promote </a:t>
            </a:r>
            <a:r>
              <a:rPr lang="en-US" b="1" cap="none" dirty="0">
                <a:solidFill>
                  <a:schemeClr val="accent5"/>
                </a:solidFill>
              </a:rPr>
              <a:t>Science, Technology, Engineering and Math (STEM)</a:t>
            </a:r>
            <a:r>
              <a:rPr lang="en-US" b="1" cap="none" dirty="0"/>
              <a:t> education pathways.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/>
              <a:t>The </a:t>
            </a:r>
            <a:r>
              <a:rPr lang="en-US" b="1" cap="none" dirty="0">
                <a:solidFill>
                  <a:schemeClr val="accent5"/>
                </a:solidFill>
              </a:rPr>
              <a:t>CDAT 9</a:t>
            </a:r>
            <a:r>
              <a:rPr lang="en-US" b="1" cap="none" dirty="0"/>
              <a:t> block schedule includes </a:t>
            </a:r>
            <a:r>
              <a:rPr lang="en-US" b="1" cap="none" dirty="0">
                <a:solidFill>
                  <a:schemeClr val="accent5"/>
                </a:solidFill>
              </a:rPr>
              <a:t>language arts, chemistry, and a technology course </a:t>
            </a:r>
            <a:r>
              <a:rPr lang="en-US" b="1" cap="none" dirty="0"/>
              <a:t>within the CDAT 9 program.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CDAT 9</a:t>
            </a:r>
            <a:r>
              <a:rPr lang="en-US" b="1" cap="none" dirty="0"/>
              <a:t> is open to students with any college/career interest, although students interested in Advanced STEM and Technology pathways would benefit from the CDAT 9 collaborative environment.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CDAT 9</a:t>
            </a:r>
            <a:r>
              <a:rPr lang="en-US" b="1" cap="none" dirty="0"/>
              <a:t> students will have the opportunity to participate in an </a:t>
            </a:r>
            <a:r>
              <a:rPr lang="en-US" b="1" cap="none" dirty="0">
                <a:solidFill>
                  <a:schemeClr val="accent5"/>
                </a:solidFill>
              </a:rPr>
              <a:t>AP Seminar </a:t>
            </a:r>
            <a:r>
              <a:rPr lang="en-US" b="1" cap="none" dirty="0"/>
              <a:t>program beginning in 10</a:t>
            </a:r>
            <a:r>
              <a:rPr lang="en-US" b="1" cap="none" baseline="30000" dirty="0"/>
              <a:t>th</a:t>
            </a:r>
            <a:r>
              <a:rPr lang="en-US" b="1" cap="none" dirty="0"/>
              <a:t> grade.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cap="none" dirty="0">
                <a:solidFill>
                  <a:schemeClr val="accent5"/>
                </a:solidFill>
              </a:rPr>
              <a:t>CDAT 9</a:t>
            </a:r>
            <a:r>
              <a:rPr lang="en-US" b="1" cap="none" dirty="0"/>
              <a:t> application instructions are located on the LHS webpage, under the Registration tab.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B439B3-BD56-9BD4-2B76-068A26B89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84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24">
        <p14:prism isContent="1"/>
      </p:transition>
    </mc:Choice>
    <mc:Fallback xmlns="">
      <p:transition spd="slow" advTm="130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316</TotalTime>
  <Words>950</Words>
  <Application>Microsoft Office PowerPoint</Application>
  <PresentationFormat>Widescreen</PresentationFormat>
  <Paragraphs>89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Tw Cen MT</vt:lpstr>
      <vt:lpstr>Wingdings</vt:lpstr>
      <vt:lpstr>Droplet</vt:lpstr>
      <vt:lpstr>Welcome to lanier high  school class of 2028</vt:lpstr>
      <vt:lpstr>Steps to the registration process:</vt:lpstr>
      <vt:lpstr>Core courses: math, science, language arts</vt:lpstr>
      <vt:lpstr>What about social studies?</vt:lpstr>
      <vt:lpstr>Another required course for 9th graders…</vt:lpstr>
      <vt:lpstr>Elective courses:</vt:lpstr>
      <vt:lpstr>Elective courses available at lanier high school:</vt:lpstr>
      <vt:lpstr>What courses will I take in 9th grade?</vt:lpstr>
      <vt:lpstr>OPTIONAL PROGRAM FOR 9TH GRADERS:  cdat 9</vt:lpstr>
      <vt:lpstr>Student course request profile (SCRP)</vt:lpstr>
      <vt:lpstr>Registration materials:</vt:lpstr>
      <vt:lpstr>PowerPoint Presentation</vt:lpstr>
    </vt:vector>
  </TitlesOfParts>
  <Company>Gwinnett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lanier high  school class of 2023</dc:title>
  <dc:creator>Stiltner, Mary</dc:creator>
  <cp:lastModifiedBy>Molly Stiltner</cp:lastModifiedBy>
  <cp:revision>30</cp:revision>
  <dcterms:created xsi:type="dcterms:W3CDTF">2019-01-07T12:39:08Z</dcterms:created>
  <dcterms:modified xsi:type="dcterms:W3CDTF">2024-01-11T15:20:27Z</dcterms:modified>
</cp:coreProperties>
</file>