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72" r:id="rId2"/>
    <p:sldId id="273" r:id="rId3"/>
    <p:sldId id="259" r:id="rId4"/>
    <p:sldId id="278" r:id="rId5"/>
    <p:sldId id="263" r:id="rId6"/>
    <p:sldId id="264" r:id="rId7"/>
    <p:sldId id="284" r:id="rId8"/>
    <p:sldId id="283" r:id="rId9"/>
    <p:sldId id="268" r:id="rId10"/>
    <p:sldId id="280" r:id="rId11"/>
    <p:sldId id="282" r:id="rId12"/>
    <p:sldId id="285"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30"/>
  </p:normalViewPr>
  <p:slideViewPr>
    <p:cSldViewPr snapToGrid="0">
      <p:cViewPr varScale="1">
        <p:scale>
          <a:sx n="114" d="100"/>
          <a:sy n="114" d="100"/>
        </p:scale>
        <p:origin x="414" y="102"/>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8/9/2023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8/9/2023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2</a:t>
            </a:fld>
            <a:endParaRPr lang="en-US" dirty="0"/>
          </a:p>
        </p:txBody>
      </p:sp>
    </p:spTree>
    <p:extLst>
      <p:ext uri="{BB962C8B-B14F-4D97-AF65-F5344CB8AC3E}">
        <p14:creationId xmlns:p14="http://schemas.microsoft.com/office/powerpoint/2010/main" val="291572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9</a:t>
            </a:fld>
            <a:endParaRPr lang="en-US" dirty="0"/>
          </a:p>
        </p:txBody>
      </p:sp>
    </p:spTree>
    <p:extLst>
      <p:ext uri="{BB962C8B-B14F-4D97-AF65-F5344CB8AC3E}">
        <p14:creationId xmlns:p14="http://schemas.microsoft.com/office/powerpoint/2010/main" val="315070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a:lstStyle/>
          <a:p>
            <a:r>
              <a:rPr lang="en-US" dirty="0"/>
              <a:t>New Kindergarten Parent Workshop</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p:txBody>
          <a:bodyPr/>
          <a:lstStyle/>
          <a:p>
            <a:r>
              <a:rPr lang="en-US" dirty="0"/>
              <a:t>Amaya Chavez “Parent Liaison”</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ADE49E-7CC1-6704-5852-FAE992A0EEC4}"/>
              </a:ext>
            </a:extLst>
          </p:cNvPr>
          <p:cNvSpPr>
            <a:spLocks noGrp="1"/>
          </p:cNvSpPr>
          <p:nvPr>
            <p:ph sz="half" idx="1"/>
          </p:nvPr>
        </p:nvSpPr>
        <p:spPr>
          <a:xfrm>
            <a:off x="838200" y="620785"/>
            <a:ext cx="7408178" cy="5556178"/>
          </a:xfrm>
        </p:spPr>
        <p:txBody>
          <a:bodyPr>
            <a:normAutofit fontScale="92500"/>
          </a:bodyPr>
          <a:lstStyle/>
          <a:p>
            <a:pPr>
              <a:spcAft>
                <a:spcPts val="600"/>
              </a:spcAft>
            </a:pPr>
            <a:r>
              <a:rPr lang="en-US" sz="2400" dirty="0"/>
              <a:t>​Transportation: request a transportation change for your student only if it is an emergency. Send an email to Ms. </a:t>
            </a:r>
            <a:r>
              <a:rPr lang="en-US" sz="2400" dirty="0" err="1"/>
              <a:t>Rease</a:t>
            </a:r>
            <a:r>
              <a:rPr lang="en-US" sz="2400" dirty="0"/>
              <a:t> by noon with your student's name, photo of your ID and specify if they will be car riders or bus riders for the day. </a:t>
            </a:r>
          </a:p>
          <a:p>
            <a:pPr>
              <a:spcAft>
                <a:spcPts val="600"/>
              </a:spcAft>
            </a:pPr>
            <a:r>
              <a:rPr lang="en-US" sz="2400" dirty="0" err="1"/>
              <a:t>Tardies</a:t>
            </a:r>
            <a:r>
              <a:rPr lang="en-US" sz="2400" dirty="0"/>
              <a:t>: 7:45am students are allowed in the building, after 8:15am student is late. </a:t>
            </a:r>
          </a:p>
          <a:p>
            <a:pPr>
              <a:spcAft>
                <a:spcPts val="600"/>
              </a:spcAft>
            </a:pPr>
            <a:r>
              <a:rPr lang="en-US" sz="2400" dirty="0"/>
              <a:t>Absences: send doctors or written notes within 10 days. Notes need to specify name, last name and teacher. After 5, 10 or 15 absences you will receive a letter from Gwinnett County. </a:t>
            </a:r>
          </a:p>
          <a:p>
            <a:pPr>
              <a:spcAft>
                <a:spcPts val="600"/>
              </a:spcAft>
            </a:pPr>
            <a:r>
              <a:rPr lang="en-US" sz="2400" dirty="0"/>
              <a:t>Check out: all parents checking out a students please do so before 2:00pm. After 2:00pm it requires Admin approval. Everyone checking out a student needs to be listed on your parent portal/emergency contact list. </a:t>
            </a:r>
          </a:p>
          <a:p>
            <a:pPr>
              <a:spcAft>
                <a:spcPts val="600"/>
              </a:spcAft>
            </a:pPr>
            <a:r>
              <a:rPr lang="en-US" sz="2400" dirty="0"/>
              <a:t>Photo ID is required for visitors or for anyone checking out a student. </a:t>
            </a:r>
          </a:p>
          <a:p>
            <a:pPr>
              <a:spcAft>
                <a:spcPts val="600"/>
              </a:spcAft>
            </a:pPr>
            <a:endParaRPr lang="en-US" dirty="0"/>
          </a:p>
        </p:txBody>
      </p:sp>
      <p:pic>
        <p:nvPicPr>
          <p:cNvPr id="11" name="Picture Placeholder 10" descr="A person with curly hair wearing a scarf&#10;&#10;Description automatically generated with low confidence">
            <a:extLst>
              <a:ext uri="{FF2B5EF4-FFF2-40B4-BE49-F238E27FC236}">
                <a16:creationId xmlns:a16="http://schemas.microsoft.com/office/drawing/2014/main" id="{EF439D15-8C7F-56CA-2A92-CEFDA43A3283}"/>
              </a:ext>
            </a:extLst>
          </p:cNvPr>
          <p:cNvPicPr>
            <a:picLocks noGrp="1" noChangeAspect="1"/>
          </p:cNvPicPr>
          <p:nvPr>
            <p:ph sz="half" idx="2"/>
          </p:nvPr>
        </p:nvPicPr>
        <p:blipFill rotWithShape="1">
          <a:blip r:embed="rId2"/>
          <a:srcRect t="12226" r="3" b="3800"/>
          <a:stretch/>
        </p:blipFill>
        <p:spPr>
          <a:xfrm>
            <a:off x="8957388" y="1042416"/>
            <a:ext cx="2323324" cy="1915951"/>
          </a:xfrm>
          <a:noFill/>
        </p:spPr>
      </p:pic>
      <p:sp>
        <p:nvSpPr>
          <p:cNvPr id="4" name="Date Placeholder 3">
            <a:extLst>
              <a:ext uri="{FF2B5EF4-FFF2-40B4-BE49-F238E27FC236}">
                <a16:creationId xmlns:a16="http://schemas.microsoft.com/office/drawing/2014/main" id="{90EE3569-F451-360A-870F-C2F3992E9A8C}"/>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23-24</a:t>
            </a:r>
          </a:p>
        </p:txBody>
      </p:sp>
      <p:sp>
        <p:nvSpPr>
          <p:cNvPr id="5" name="Footer Placeholder 4">
            <a:extLst>
              <a:ext uri="{FF2B5EF4-FFF2-40B4-BE49-F238E27FC236}">
                <a16:creationId xmlns:a16="http://schemas.microsoft.com/office/drawing/2014/main" id="{79E5D029-257A-C084-D723-B5E115AFEAF9}"/>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GCPSK12.ORG</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10</a:t>
            </a:fld>
            <a:endParaRPr lang="en-US"/>
          </a:p>
        </p:txBody>
      </p:sp>
      <p:sp>
        <p:nvSpPr>
          <p:cNvPr id="12" name="TextBox 11">
            <a:extLst>
              <a:ext uri="{FF2B5EF4-FFF2-40B4-BE49-F238E27FC236}">
                <a16:creationId xmlns:a16="http://schemas.microsoft.com/office/drawing/2014/main" id="{BAC072B5-8E8A-7756-B915-B568EC5EDA3D}"/>
              </a:ext>
            </a:extLst>
          </p:cNvPr>
          <p:cNvSpPr txBox="1"/>
          <p:nvPr/>
        </p:nvSpPr>
        <p:spPr>
          <a:xfrm>
            <a:off x="8336319" y="2958367"/>
            <a:ext cx="3565462" cy="830997"/>
          </a:xfrm>
          <a:prstGeom prst="rect">
            <a:avLst/>
          </a:prstGeom>
          <a:noFill/>
        </p:spPr>
        <p:txBody>
          <a:bodyPr wrap="square" rtlCol="0">
            <a:spAutoFit/>
          </a:bodyPr>
          <a:lstStyle/>
          <a:p>
            <a:pPr algn="ctr"/>
            <a:r>
              <a:rPr lang="en-US" sz="2400" b="1" dirty="0"/>
              <a:t>Paulette </a:t>
            </a:r>
            <a:r>
              <a:rPr lang="en-US" sz="2400" b="1" dirty="0" err="1"/>
              <a:t>Rease</a:t>
            </a:r>
            <a:endParaRPr lang="en-US" sz="2400" b="1" dirty="0"/>
          </a:p>
          <a:p>
            <a:pPr algn="ctr"/>
            <a:r>
              <a:rPr lang="en-US" sz="2400" b="1" dirty="0"/>
              <a:t>Paulette.rease@gcpsk12.org</a:t>
            </a:r>
          </a:p>
        </p:txBody>
      </p:sp>
    </p:spTree>
    <p:extLst>
      <p:ext uri="{BB962C8B-B14F-4D97-AF65-F5344CB8AC3E}">
        <p14:creationId xmlns:p14="http://schemas.microsoft.com/office/powerpoint/2010/main" val="341820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lstStyle/>
          <a:p>
            <a:r>
              <a:rPr lang="en-US" dirty="0"/>
              <a:t>Security system</a:t>
            </a:r>
          </a:p>
        </p:txBody>
      </p:sp>
      <p:sp>
        <p:nvSpPr>
          <p:cNvPr id="3" name="Content Placeholder 2">
            <a:extLst>
              <a:ext uri="{FF2B5EF4-FFF2-40B4-BE49-F238E27FC236}">
                <a16:creationId xmlns:a16="http://schemas.microsoft.com/office/drawing/2014/main" id="{D92BF9C1-9009-C934-C11C-54570A5234B7}"/>
              </a:ext>
            </a:extLst>
          </p:cNvPr>
          <p:cNvSpPr>
            <a:spLocks noGrp="1"/>
          </p:cNvSpPr>
          <p:nvPr>
            <p:ph sz="half" idx="2"/>
          </p:nvPr>
        </p:nvSpPr>
        <p:spPr>
          <a:xfrm>
            <a:off x="576072" y="1568741"/>
            <a:ext cx="2944368" cy="4620922"/>
          </a:xfrm>
        </p:spPr>
        <p:txBody>
          <a:bodyPr/>
          <a:lstStyle/>
          <a:p>
            <a:r>
              <a:rPr lang="en-US" dirty="0"/>
              <a:t>Be patient</a:t>
            </a:r>
          </a:p>
          <a:p>
            <a:endParaRPr lang="en-US" dirty="0"/>
          </a:p>
          <a:p>
            <a:r>
              <a:rPr lang="en-US" dirty="0"/>
              <a:t>If dropping off something for your student or the classroom leave at the desk,  write student name and teacher’s name on the sticky note paper and we will deliver to the right classroom.</a:t>
            </a:r>
          </a:p>
          <a:p>
            <a:endParaRPr lang="en-US" dirty="0"/>
          </a:p>
          <a:p>
            <a:pPr marL="0" indent="0">
              <a:buNone/>
            </a:pPr>
            <a:endParaRPr lang="en-US" dirty="0"/>
          </a:p>
          <a:p>
            <a:endParaRPr lang="en-US" dirty="0"/>
          </a:p>
          <a:p>
            <a:endParaRPr lang="en-US" dirty="0"/>
          </a:p>
        </p:txBody>
      </p:sp>
      <p:sp>
        <p:nvSpPr>
          <p:cNvPr id="5" name="Content Placeholder 4">
            <a:extLst>
              <a:ext uri="{FF2B5EF4-FFF2-40B4-BE49-F238E27FC236}">
                <a16:creationId xmlns:a16="http://schemas.microsoft.com/office/drawing/2014/main" id="{A45EB57E-48A5-AA9B-7682-56298F1431CB}"/>
              </a:ext>
            </a:extLst>
          </p:cNvPr>
          <p:cNvSpPr>
            <a:spLocks noGrp="1"/>
          </p:cNvSpPr>
          <p:nvPr>
            <p:ph sz="quarter" idx="4"/>
          </p:nvPr>
        </p:nvSpPr>
        <p:spPr>
          <a:xfrm>
            <a:off x="4782312" y="1568741"/>
            <a:ext cx="2944368" cy="4620922"/>
          </a:xfrm>
        </p:spPr>
        <p:txBody>
          <a:bodyPr/>
          <a:lstStyle/>
          <a:p>
            <a:r>
              <a:rPr lang="en-US" dirty="0"/>
              <a:t>Checking in late you will fill out a tardy paper from the table and send your student in. </a:t>
            </a:r>
          </a:p>
          <a:p>
            <a:endParaRPr lang="en-US" dirty="0"/>
          </a:p>
          <a:p>
            <a:r>
              <a:rPr lang="en-US" dirty="0"/>
              <a:t>For check outs, drop your ID into the raptor system, have a seat an we will call your student out. </a:t>
            </a:r>
          </a:p>
          <a:p>
            <a:pPr marL="0" indent="0">
              <a:buNone/>
            </a:pPr>
            <a:endParaRPr lang="en-US" dirty="0"/>
          </a:p>
        </p:txBody>
      </p:sp>
      <p:sp>
        <p:nvSpPr>
          <p:cNvPr id="8" name="Content Placeholder 7">
            <a:extLst>
              <a:ext uri="{FF2B5EF4-FFF2-40B4-BE49-F238E27FC236}">
                <a16:creationId xmlns:a16="http://schemas.microsoft.com/office/drawing/2014/main" id="{98D6AC14-9AD9-9C42-046A-6E2B3E9561B7}"/>
              </a:ext>
            </a:extLst>
          </p:cNvPr>
          <p:cNvSpPr>
            <a:spLocks noGrp="1"/>
          </p:cNvSpPr>
          <p:nvPr>
            <p:ph sz="quarter" idx="14"/>
          </p:nvPr>
        </p:nvSpPr>
        <p:spPr>
          <a:xfrm>
            <a:off x="8860536" y="1568741"/>
            <a:ext cx="2944368" cy="4608285"/>
          </a:xfrm>
        </p:spPr>
        <p:txBody>
          <a:bodyPr/>
          <a:lstStyle/>
          <a:p>
            <a:r>
              <a:rPr lang="en-US" dirty="0"/>
              <a:t>If you have a meeting, please drop ID into the raptor system and we will give you a visitors pass. </a:t>
            </a:r>
          </a:p>
          <a:p>
            <a:endParaRPr lang="en-US" dirty="0"/>
          </a:p>
          <a:p>
            <a:endParaRPr lang="en-US" dirty="0"/>
          </a:p>
          <a:p>
            <a:endParaRPr lang="en-US" dirty="0"/>
          </a:p>
          <a:p>
            <a:endParaRPr lang="en-US" dirty="0"/>
          </a:p>
          <a:p>
            <a:endParaRPr lang="en-US" dirty="0"/>
          </a:p>
        </p:txBody>
      </p:sp>
      <p:sp>
        <p:nvSpPr>
          <p:cNvPr id="9" name="Date Placeholder 8">
            <a:extLst>
              <a:ext uri="{FF2B5EF4-FFF2-40B4-BE49-F238E27FC236}">
                <a16:creationId xmlns:a16="http://schemas.microsoft.com/office/drawing/2014/main" id="{1B391B61-21BC-7309-D50E-A2FA872838C1}"/>
              </a:ext>
            </a:extLst>
          </p:cNvPr>
          <p:cNvSpPr>
            <a:spLocks noGrp="1"/>
          </p:cNvSpPr>
          <p:nvPr>
            <p:ph type="dt" sz="half" idx="10"/>
          </p:nvPr>
        </p:nvSpPr>
        <p:spPr/>
        <p:txBody>
          <a:bodyPr/>
          <a:lstStyle/>
          <a:p>
            <a:r>
              <a:rPr lang="en-US" dirty="0"/>
              <a:t>23-24</a:t>
            </a:r>
          </a:p>
        </p:txBody>
      </p:sp>
      <p:sp>
        <p:nvSpPr>
          <p:cNvPr id="10" name="Footer Placeholder 9">
            <a:extLst>
              <a:ext uri="{FF2B5EF4-FFF2-40B4-BE49-F238E27FC236}">
                <a16:creationId xmlns:a16="http://schemas.microsoft.com/office/drawing/2014/main" id="{766CF5CA-318D-F6B1-504B-3DF8E9542316}"/>
              </a:ext>
            </a:extLst>
          </p:cNvPr>
          <p:cNvSpPr>
            <a:spLocks noGrp="1"/>
          </p:cNvSpPr>
          <p:nvPr>
            <p:ph type="ftr" sz="quarter" idx="11"/>
          </p:nvPr>
        </p:nvSpPr>
        <p:spPr/>
        <p:txBody>
          <a:bodyPr/>
          <a:lstStyle/>
          <a:p>
            <a:r>
              <a:rPr lang="en-US" dirty="0"/>
              <a:t>GCPSK12.org</a:t>
            </a:r>
          </a:p>
        </p:txBody>
      </p:sp>
      <p:sp>
        <p:nvSpPr>
          <p:cNvPr id="11" name="Slide Number Placeholder 10">
            <a:extLst>
              <a:ext uri="{FF2B5EF4-FFF2-40B4-BE49-F238E27FC236}">
                <a16:creationId xmlns:a16="http://schemas.microsoft.com/office/drawing/2014/main" id="{63AABF76-F42A-5213-B615-6C140041CC74}"/>
              </a:ext>
            </a:extLst>
          </p:cNvPr>
          <p:cNvSpPr>
            <a:spLocks noGrp="1"/>
          </p:cNvSpPr>
          <p:nvPr>
            <p:ph type="sldNum" sz="quarter" idx="12"/>
          </p:nvPr>
        </p:nvSpPr>
        <p:spPr/>
        <p:txBody>
          <a:bodyPr/>
          <a:lstStyle/>
          <a:p>
            <a:fld id="{58FB4751-880F-D840-AAA9-3A15815CC996}" type="slidenum">
              <a:rPr lang="en-US" smtClean="0"/>
              <a:pPr/>
              <a:t>11</a:t>
            </a:fld>
            <a:endParaRPr lang="en-US" dirty="0"/>
          </a:p>
        </p:txBody>
      </p:sp>
    </p:spTree>
    <p:extLst>
      <p:ext uri="{BB962C8B-B14F-4D97-AF65-F5344CB8AC3E}">
        <p14:creationId xmlns:p14="http://schemas.microsoft.com/office/powerpoint/2010/main" val="116494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5922628" y="104331"/>
            <a:ext cx="9655728" cy="973403"/>
          </a:xfrm>
        </p:spPr>
        <p:txBody>
          <a:bodyPr/>
          <a:lstStyle/>
          <a:p>
            <a:r>
              <a:rPr lang="en-US" sz="5400" dirty="0"/>
              <a:t>www.gcpsk12.org</a:t>
            </a:r>
          </a:p>
        </p:txBody>
      </p:sp>
      <p:sp>
        <p:nvSpPr>
          <p:cNvPr id="2" name="TextBox 1">
            <a:extLst>
              <a:ext uri="{FF2B5EF4-FFF2-40B4-BE49-F238E27FC236}">
                <a16:creationId xmlns:a16="http://schemas.microsoft.com/office/drawing/2014/main" id="{11448C0D-E402-6B82-4241-C8ACD1B3BE07}"/>
              </a:ext>
            </a:extLst>
          </p:cNvPr>
          <p:cNvSpPr txBox="1"/>
          <p:nvPr/>
        </p:nvSpPr>
        <p:spPr>
          <a:xfrm>
            <a:off x="895740" y="3575373"/>
            <a:ext cx="4530055" cy="1477328"/>
          </a:xfrm>
          <a:prstGeom prst="rect">
            <a:avLst/>
          </a:prstGeom>
          <a:noFill/>
        </p:spPr>
        <p:txBody>
          <a:bodyPr wrap="square" rtlCol="0">
            <a:spAutoFit/>
          </a:bodyPr>
          <a:lstStyle/>
          <a:p>
            <a:r>
              <a:rPr lang="en-US" sz="2400" dirty="0">
                <a:solidFill>
                  <a:schemeClr val="bg2"/>
                </a:solidFill>
              </a:rPr>
              <a:t>Make sure to check our website and social media for all type of information. </a:t>
            </a:r>
          </a:p>
          <a:p>
            <a:endParaRPr lang="en-US" dirty="0"/>
          </a:p>
        </p:txBody>
      </p:sp>
      <p:sp>
        <p:nvSpPr>
          <p:cNvPr id="4" name="Footer Placeholder 2">
            <a:extLst>
              <a:ext uri="{FF2B5EF4-FFF2-40B4-BE49-F238E27FC236}">
                <a16:creationId xmlns:a16="http://schemas.microsoft.com/office/drawing/2014/main" id="{D124D669-B2FD-EAA3-1084-C4C04CBAC1A7}"/>
              </a:ext>
            </a:extLst>
          </p:cNvPr>
          <p:cNvSpPr txBox="1">
            <a:spLocks/>
          </p:cNvSpPr>
          <p:nvPr/>
        </p:nvSpPr>
        <p:spPr>
          <a:xfrm>
            <a:off x="8171800" y="6442773"/>
            <a:ext cx="3438144" cy="3108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GCPSK12.ORG</a:t>
            </a:r>
          </a:p>
        </p:txBody>
      </p:sp>
    </p:spTree>
    <p:extLst>
      <p:ext uri="{BB962C8B-B14F-4D97-AF65-F5344CB8AC3E}">
        <p14:creationId xmlns:p14="http://schemas.microsoft.com/office/powerpoint/2010/main" val="343449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p:txBody>
          <a:bodyPr/>
          <a:lstStyle/>
          <a:p>
            <a:r>
              <a:rPr lang="en-US" dirty="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p:txBody>
          <a:bodyPr/>
          <a:lstStyle/>
          <a:p>
            <a:r>
              <a:rPr lang="en-US" dirty="0"/>
              <a:t>Amaya Chavez</a:t>
            </a:r>
          </a:p>
          <a:p>
            <a:r>
              <a:rPr lang="en-US" dirty="0"/>
              <a:t>Amaya.Chavez@gcpsk12.org</a:t>
            </a:r>
          </a:p>
          <a:p>
            <a:r>
              <a:rPr lang="en-US" dirty="0"/>
              <a:t>Parent Liaison</a:t>
            </a:r>
          </a:p>
        </p:txBody>
      </p:sp>
    </p:spTree>
    <p:extLst>
      <p:ext uri="{BB962C8B-B14F-4D97-AF65-F5344CB8AC3E}">
        <p14:creationId xmlns:p14="http://schemas.microsoft.com/office/powerpoint/2010/main" val="257793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p:txBody>
          <a:bodyPr/>
          <a:lstStyle/>
          <a:p>
            <a:r>
              <a:rPr lang="en-US" dirty="0"/>
              <a:t>Agenda</a:t>
            </a:r>
          </a:p>
        </p:txBody>
      </p:sp>
      <p:graphicFrame>
        <p:nvGraphicFramePr>
          <p:cNvPr id="2" name="Table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2324021639"/>
              </p:ext>
            </p:extLst>
          </p:nvPr>
        </p:nvGraphicFramePr>
        <p:xfrm>
          <a:off x="7791450" y="1169988"/>
          <a:ext cx="4132263" cy="5226188"/>
        </p:xfrm>
        <a:graphic>
          <a:graphicData uri="http://schemas.openxmlformats.org/drawingml/2006/table">
            <a:tbl>
              <a:tblPr firstRow="1" bandRow="1"/>
              <a:tblGrid>
                <a:gridCol w="4132263">
                  <a:extLst>
                    <a:ext uri="{9D8B030D-6E8A-4147-A177-3AD203B41FA5}">
                      <a16:colId xmlns:a16="http://schemas.microsoft.com/office/drawing/2014/main" val="1563570424"/>
                    </a:ext>
                  </a:extLst>
                </a:gridCol>
              </a:tblGrid>
              <a:tr h="7556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Parent Portal</a:t>
                      </a: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0542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My payment plus account</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0757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Cafeteria,</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Free or reduced lunch application</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0327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Clinic and forms</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9205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Transportation</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
        <p:nvSpPr>
          <p:cNvPr id="3" name="Footer Placeholder 2">
            <a:extLst>
              <a:ext uri="{FF2B5EF4-FFF2-40B4-BE49-F238E27FC236}">
                <a16:creationId xmlns:a16="http://schemas.microsoft.com/office/drawing/2014/main" id="{4698BAFF-430E-D3C7-FB8A-B57F639BAFF0}"/>
              </a:ext>
            </a:extLst>
          </p:cNvPr>
          <p:cNvSpPr txBox="1">
            <a:spLocks/>
          </p:cNvSpPr>
          <p:nvPr/>
        </p:nvSpPr>
        <p:spPr>
          <a:xfrm>
            <a:off x="2509231" y="6500535"/>
            <a:ext cx="3438144" cy="3108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GCPSK12.ORG</a:t>
            </a:r>
            <a:endParaRPr lang="en-US" dirty="0"/>
          </a:p>
        </p:txBody>
      </p:sp>
    </p:spTree>
    <p:extLst>
      <p:ext uri="{BB962C8B-B14F-4D97-AF65-F5344CB8AC3E}">
        <p14:creationId xmlns:p14="http://schemas.microsoft.com/office/powerpoint/2010/main" val="347413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p:txBody>
          <a:bodyPr/>
          <a:lstStyle/>
          <a:p>
            <a:r>
              <a:rPr lang="en-US" dirty="0"/>
              <a:t>Parent Portal</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576072" y="1526795"/>
            <a:ext cx="4572000" cy="4627117"/>
          </a:xfrm>
        </p:spPr>
        <p:txBody>
          <a:bodyPr>
            <a:normAutofit/>
          </a:bodyPr>
          <a:lstStyle/>
          <a:p>
            <a:r>
              <a:rPr lang="en-US" dirty="0"/>
              <a:t>-All parents who did online registration already have a parent portal.  </a:t>
            </a:r>
          </a:p>
          <a:p>
            <a:r>
              <a:rPr lang="en-US" dirty="0"/>
              <a:t>-Sign in with email and password.</a:t>
            </a:r>
          </a:p>
          <a:p>
            <a:r>
              <a:rPr lang="en-US" dirty="0"/>
              <a:t>-​Parent Portal gives parents access to grades, assignments, and communication with teachers.</a:t>
            </a:r>
          </a:p>
          <a:p>
            <a:r>
              <a:rPr lang="en-US" dirty="0"/>
              <a:t>-The Parent Portal gives families a direct line to the classroom, anywhere access, with in-portal translation in multiple languages.(video)</a:t>
            </a:r>
          </a:p>
          <a:p>
            <a:endParaRPr lang="en-US" dirty="0"/>
          </a:p>
          <a:p>
            <a:endParaRPr lang="en-US" dirty="0"/>
          </a:p>
          <a:p>
            <a:endParaRPr lang="en-US" dirty="0"/>
          </a:p>
          <a:p>
            <a:r>
              <a:rPr lang="en-US" dirty="0"/>
              <a:t>-Class dojo is the best way of contact with teachers. (You will receive an invitation to sign up from your child homeroom teacher)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a:lstStyle/>
          <a:p>
            <a:r>
              <a:rPr lang="en-US" dirty="0"/>
              <a:t>23-24</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a:lstStyle/>
          <a:p>
            <a:fld id="{58FB4751-880F-D840-AAA9-3A15815CC996}" type="slidenum">
              <a:rPr lang="en-US" smtClean="0"/>
              <a:pPr/>
              <a:t>3</a:t>
            </a:fld>
            <a:endParaRPr lang="en-US" dirty="0"/>
          </a:p>
        </p:txBody>
      </p:sp>
      <p:sp>
        <p:nvSpPr>
          <p:cNvPr id="13" name="Footer Placeholder 2">
            <a:extLst>
              <a:ext uri="{FF2B5EF4-FFF2-40B4-BE49-F238E27FC236}">
                <a16:creationId xmlns:a16="http://schemas.microsoft.com/office/drawing/2014/main" id="{90AB34DD-8593-7A1C-CF96-55BC887D3D63}"/>
              </a:ext>
            </a:extLst>
          </p:cNvPr>
          <p:cNvSpPr>
            <a:spLocks noGrp="1"/>
          </p:cNvSpPr>
          <p:nvPr>
            <p:ph type="ftr" sz="quarter" idx="11"/>
          </p:nvPr>
        </p:nvSpPr>
        <p:spPr>
          <a:xfrm>
            <a:off x="4379976" y="6464808"/>
            <a:ext cx="3438144" cy="310896"/>
          </a:xfrm>
        </p:spPr>
        <p:txBody>
          <a:bodyPr/>
          <a:lstStyle/>
          <a:p>
            <a:r>
              <a:rPr lang="en-US" dirty="0"/>
              <a:t>GCPSK12.ORG</a:t>
            </a:r>
          </a:p>
        </p:txBody>
      </p:sp>
      <p:sp>
        <p:nvSpPr>
          <p:cNvPr id="14" name="TextBox 13">
            <a:extLst>
              <a:ext uri="{FF2B5EF4-FFF2-40B4-BE49-F238E27FC236}">
                <a16:creationId xmlns:a16="http://schemas.microsoft.com/office/drawing/2014/main" id="{3A198DE0-8509-6D55-19F2-1DC6DCCCDCBC}"/>
              </a:ext>
            </a:extLst>
          </p:cNvPr>
          <p:cNvSpPr txBox="1"/>
          <p:nvPr/>
        </p:nvSpPr>
        <p:spPr>
          <a:xfrm>
            <a:off x="6096000" y="1526795"/>
            <a:ext cx="4572000" cy="3139321"/>
          </a:xfrm>
          <a:prstGeom prst="rect">
            <a:avLst/>
          </a:prstGeom>
          <a:noFill/>
        </p:spPr>
        <p:txBody>
          <a:bodyPr wrap="square" rtlCol="0">
            <a:spAutoFit/>
          </a:bodyPr>
          <a:lstStyle/>
          <a:p>
            <a:r>
              <a:rPr lang="en-US" dirty="0"/>
              <a:t>-Under </a:t>
            </a:r>
            <a:r>
              <a:rPr lang="en-US" dirty="0" err="1"/>
              <a:t>ParentVUE</a:t>
            </a:r>
            <a:r>
              <a:rPr lang="en-US" dirty="0"/>
              <a:t> you can access messages, school calendar, attendance, grades and more.</a:t>
            </a:r>
          </a:p>
          <a:p>
            <a:endParaRPr lang="en-US" dirty="0"/>
          </a:p>
          <a:p>
            <a:r>
              <a:rPr lang="en-US" dirty="0"/>
              <a:t>-Transportation you will have bus information and route. </a:t>
            </a:r>
          </a:p>
          <a:p>
            <a:endParaRPr lang="en-US" dirty="0"/>
          </a:p>
          <a:p>
            <a:r>
              <a:rPr lang="en-US" dirty="0"/>
              <a:t>-Access to </a:t>
            </a:r>
            <a:r>
              <a:rPr lang="en-US" dirty="0" err="1"/>
              <a:t>mypaymentplus</a:t>
            </a:r>
            <a:endParaRPr lang="en-US" dirty="0"/>
          </a:p>
          <a:p>
            <a:endParaRPr lang="en-US" dirty="0"/>
          </a:p>
          <a:p>
            <a:r>
              <a:rPr lang="en-US" dirty="0"/>
              <a:t>- Under parent resources you will have access to school calendar, lunch menu, parent handbook and school websites. </a:t>
            </a:r>
          </a:p>
        </p:txBody>
      </p:sp>
    </p:spTree>
    <p:extLst>
      <p:ext uri="{BB962C8B-B14F-4D97-AF65-F5344CB8AC3E}">
        <p14:creationId xmlns:p14="http://schemas.microsoft.com/office/powerpoint/2010/main" val="343507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1367406" y="259779"/>
            <a:ext cx="9655728" cy="973403"/>
          </a:xfrm>
        </p:spPr>
        <p:txBody>
          <a:bodyPr/>
          <a:lstStyle/>
          <a:p>
            <a:r>
              <a:rPr lang="en-US" sz="5400" dirty="0"/>
              <a:t>www.mypymentsplus.com</a:t>
            </a:r>
          </a:p>
        </p:txBody>
      </p:sp>
      <p:sp>
        <p:nvSpPr>
          <p:cNvPr id="2" name="TextBox 1">
            <a:extLst>
              <a:ext uri="{FF2B5EF4-FFF2-40B4-BE49-F238E27FC236}">
                <a16:creationId xmlns:a16="http://schemas.microsoft.com/office/drawing/2014/main" id="{11448C0D-E402-6B82-4241-C8ACD1B3BE07}"/>
              </a:ext>
            </a:extLst>
          </p:cNvPr>
          <p:cNvSpPr txBox="1"/>
          <p:nvPr/>
        </p:nvSpPr>
        <p:spPr>
          <a:xfrm>
            <a:off x="998290" y="2642532"/>
            <a:ext cx="4530055" cy="3693319"/>
          </a:xfrm>
          <a:prstGeom prst="rect">
            <a:avLst/>
          </a:prstGeom>
          <a:noFill/>
        </p:spPr>
        <p:txBody>
          <a:bodyPr wrap="square" rtlCol="0">
            <a:spAutoFit/>
          </a:bodyPr>
          <a:lstStyle/>
          <a:p>
            <a:r>
              <a:rPr lang="en-US" dirty="0" err="1">
                <a:solidFill>
                  <a:schemeClr val="bg2"/>
                </a:solidFill>
              </a:rPr>
              <a:t>MyPaymentsPlus</a:t>
            </a:r>
            <a:r>
              <a:rPr lang="en-US" dirty="0">
                <a:solidFill>
                  <a:schemeClr val="bg2"/>
                </a:solidFill>
              </a:rPr>
              <a:t> is linked directly to your school’s student information system (SIS), enabling us to show real-time balances and invoices.</a:t>
            </a:r>
          </a:p>
          <a:p>
            <a:r>
              <a:rPr lang="en-US" dirty="0">
                <a:solidFill>
                  <a:schemeClr val="bg2"/>
                </a:solidFill>
              </a:rPr>
              <a:t>-Sign schools forms</a:t>
            </a:r>
          </a:p>
          <a:p>
            <a:r>
              <a:rPr lang="en-US" dirty="0">
                <a:solidFill>
                  <a:schemeClr val="bg2"/>
                </a:solidFill>
              </a:rPr>
              <a:t>-Add money to your cafeteria account</a:t>
            </a:r>
          </a:p>
          <a:p>
            <a:r>
              <a:rPr lang="en-US" dirty="0">
                <a:solidFill>
                  <a:schemeClr val="bg2"/>
                </a:solidFill>
              </a:rPr>
              <a:t>-Pay for field trips, activities and fees</a:t>
            </a:r>
          </a:p>
          <a:p>
            <a:r>
              <a:rPr lang="en-US" dirty="0">
                <a:solidFill>
                  <a:schemeClr val="bg2"/>
                </a:solidFill>
              </a:rPr>
              <a:t>-Donations</a:t>
            </a:r>
          </a:p>
          <a:p>
            <a:r>
              <a:rPr lang="en-US" dirty="0">
                <a:solidFill>
                  <a:schemeClr val="bg2"/>
                </a:solidFill>
              </a:rPr>
              <a:t>-It allows you to see cafeteria purchases and balances</a:t>
            </a:r>
          </a:p>
          <a:p>
            <a:r>
              <a:rPr lang="en-US" dirty="0">
                <a:solidFill>
                  <a:schemeClr val="bg2"/>
                </a:solidFill>
              </a:rPr>
              <a:t>-Receive an alert for low balance</a:t>
            </a:r>
          </a:p>
          <a:p>
            <a:r>
              <a:rPr lang="en-US" dirty="0">
                <a:solidFill>
                  <a:schemeClr val="bg2"/>
                </a:solidFill>
              </a:rPr>
              <a:t>-Add a payment method to add fund easier. </a:t>
            </a:r>
          </a:p>
          <a:p>
            <a:endParaRPr lang="en-US" dirty="0"/>
          </a:p>
        </p:txBody>
      </p:sp>
      <p:sp>
        <p:nvSpPr>
          <p:cNvPr id="4" name="Footer Placeholder 2">
            <a:extLst>
              <a:ext uri="{FF2B5EF4-FFF2-40B4-BE49-F238E27FC236}">
                <a16:creationId xmlns:a16="http://schemas.microsoft.com/office/drawing/2014/main" id="{D124D669-B2FD-EAA3-1084-C4C04CBAC1A7}"/>
              </a:ext>
            </a:extLst>
          </p:cNvPr>
          <p:cNvSpPr txBox="1">
            <a:spLocks/>
          </p:cNvSpPr>
          <p:nvPr/>
        </p:nvSpPr>
        <p:spPr>
          <a:xfrm>
            <a:off x="8171800" y="6442773"/>
            <a:ext cx="3438144" cy="3108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GCPSK12.ORG</a:t>
            </a:r>
          </a:p>
        </p:txBody>
      </p:sp>
    </p:spTree>
    <p:extLst>
      <p:ext uri="{BB962C8B-B14F-4D97-AF65-F5344CB8AC3E}">
        <p14:creationId xmlns:p14="http://schemas.microsoft.com/office/powerpoint/2010/main" val="52000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695587" y="1180498"/>
            <a:ext cx="10515600" cy="631523"/>
          </a:xfrm>
        </p:spPr>
        <p:txBody>
          <a:bodyPr/>
          <a:lstStyle/>
          <a:p>
            <a:r>
              <a:rPr lang="en-US" dirty="0"/>
              <a:t>Cafeteria </a:t>
            </a:r>
            <a:br>
              <a:rPr lang="en-US" dirty="0"/>
            </a:br>
            <a:r>
              <a:rPr lang="en-US" dirty="0"/>
              <a:t>&amp;</a:t>
            </a:r>
            <a:br>
              <a:rPr lang="en-US" dirty="0"/>
            </a:br>
            <a:r>
              <a:rPr lang="en-US" dirty="0"/>
              <a:t> free or reduce lunch Application</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2437446" y="2068906"/>
            <a:ext cx="7317108" cy="2427593"/>
          </a:xfrm>
        </p:spPr>
        <p:txBody>
          <a:bodyPr/>
          <a:lstStyle/>
          <a:p>
            <a:r>
              <a:rPr lang="en-US" dirty="0"/>
              <a:t>Free or reduce lunch application can be found at the school web page and filled out online, </a:t>
            </a:r>
          </a:p>
          <a:p>
            <a:r>
              <a:rPr lang="en-US" dirty="0"/>
              <a:t>(All siblings go under the same application)</a:t>
            </a:r>
          </a:p>
          <a:p>
            <a:r>
              <a:rPr lang="en-US" dirty="0"/>
              <a:t>decision is based on family income. </a:t>
            </a:r>
          </a:p>
          <a:p>
            <a:r>
              <a:rPr lang="en-US" dirty="0"/>
              <a:t>Every school year you will need to enter a new application. </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dirty="0"/>
              <a:t>23-24</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5</a:t>
            </a:fld>
            <a:endParaRPr lang="en-US" dirty="0"/>
          </a:p>
        </p:txBody>
      </p:sp>
      <p:sp>
        <p:nvSpPr>
          <p:cNvPr id="7" name="Footer Placeholder 2">
            <a:extLst>
              <a:ext uri="{FF2B5EF4-FFF2-40B4-BE49-F238E27FC236}">
                <a16:creationId xmlns:a16="http://schemas.microsoft.com/office/drawing/2014/main" id="{35416FD5-FF06-6EFA-50E1-DB28CC9CB65E}"/>
              </a:ext>
            </a:extLst>
          </p:cNvPr>
          <p:cNvSpPr>
            <a:spLocks noGrp="1"/>
          </p:cNvSpPr>
          <p:nvPr>
            <p:ph type="ftr" sz="quarter" idx="11"/>
          </p:nvPr>
        </p:nvSpPr>
        <p:spPr>
          <a:xfrm>
            <a:off x="4379976" y="6464808"/>
            <a:ext cx="3438144" cy="310896"/>
          </a:xfrm>
        </p:spPr>
        <p:txBody>
          <a:bodyPr/>
          <a:lstStyle/>
          <a:p>
            <a:r>
              <a:rPr lang="en-US" dirty="0"/>
              <a:t>GCPSK12.ORG</a:t>
            </a:r>
          </a:p>
        </p:txBody>
      </p:sp>
    </p:spTree>
    <p:extLst>
      <p:ext uri="{BB962C8B-B14F-4D97-AF65-F5344CB8AC3E}">
        <p14:creationId xmlns:p14="http://schemas.microsoft.com/office/powerpoint/2010/main" val="109671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pic>
        <p:nvPicPr>
          <p:cNvPr id="45" name="Picture Placeholder 44" descr="Team member headshot">
            <a:extLst>
              <a:ext uri="{FF2B5EF4-FFF2-40B4-BE49-F238E27FC236}">
                <a16:creationId xmlns:a16="http://schemas.microsoft.com/office/drawing/2014/main" id="{BF83E8E2-2284-9684-FCF6-1A6EA943A1FB}"/>
              </a:ext>
            </a:extLst>
          </p:cNvPr>
          <p:cNvPicPr>
            <a:picLocks noGrp="1" noChangeAspect="1"/>
          </p:cNvPicPr>
          <p:nvPr>
            <p:ph type="pic" sz="quarter" idx="13"/>
          </p:nvPr>
        </p:nvPicPr>
        <p:blipFill rotWithShape="1">
          <a:blip r:embed="rId2"/>
          <a:srcRect l="83" r="83"/>
          <a:stretch/>
        </p:blipFill>
        <p:spPr/>
      </p:pic>
      <p:pic>
        <p:nvPicPr>
          <p:cNvPr id="48" name="Picture Placeholder 47" descr="Team member headshot">
            <a:extLst>
              <a:ext uri="{FF2B5EF4-FFF2-40B4-BE49-F238E27FC236}">
                <a16:creationId xmlns:a16="http://schemas.microsoft.com/office/drawing/2014/main" id="{B0AC71BE-6C36-5953-EF84-04DB27D399EF}"/>
              </a:ext>
            </a:extLst>
          </p:cNvPr>
          <p:cNvPicPr>
            <a:picLocks noGrp="1" noChangeAspect="1"/>
          </p:cNvPicPr>
          <p:nvPr>
            <p:ph type="pic" sz="quarter" idx="14"/>
          </p:nvPr>
        </p:nvPicPr>
        <p:blipFill rotWithShape="1">
          <a:blip r:embed="rId3"/>
          <a:srcRect t="8" b="8"/>
          <a:stretch/>
        </p:blipFill>
        <p:spPr/>
      </p:pic>
      <p:sp>
        <p:nvSpPr>
          <p:cNvPr id="26" name="Text Placeholder 25">
            <a:extLst>
              <a:ext uri="{FF2B5EF4-FFF2-40B4-BE49-F238E27FC236}">
                <a16:creationId xmlns:a16="http://schemas.microsoft.com/office/drawing/2014/main" id="{F237C2FF-8AE7-02AF-7E17-D62F80F65FAA}"/>
              </a:ext>
            </a:extLst>
          </p:cNvPr>
          <p:cNvSpPr>
            <a:spLocks noGrp="1"/>
          </p:cNvSpPr>
          <p:nvPr>
            <p:ph type="body" sz="quarter" idx="17"/>
          </p:nvPr>
        </p:nvSpPr>
        <p:spPr/>
        <p:txBody>
          <a:bodyPr/>
          <a:lstStyle/>
          <a:p>
            <a:r>
              <a:rPr lang="en-US" dirty="0"/>
              <a:t>TAKUMA HAYASHI</a:t>
            </a:r>
          </a:p>
        </p:txBody>
      </p:sp>
      <p:sp>
        <p:nvSpPr>
          <p:cNvPr id="27" name="Text Placeholder 26">
            <a:extLst>
              <a:ext uri="{FF2B5EF4-FFF2-40B4-BE49-F238E27FC236}">
                <a16:creationId xmlns:a16="http://schemas.microsoft.com/office/drawing/2014/main" id="{00C27F86-4C80-C4F3-6CE8-D40C84F64932}"/>
              </a:ext>
            </a:extLst>
          </p:cNvPr>
          <p:cNvSpPr>
            <a:spLocks noGrp="1"/>
          </p:cNvSpPr>
          <p:nvPr>
            <p:ph type="body" sz="quarter" idx="18"/>
          </p:nvPr>
        </p:nvSpPr>
        <p:spPr/>
        <p:txBody>
          <a:bodyPr/>
          <a:lstStyle/>
          <a:p>
            <a:r>
              <a:rPr lang="en-US" dirty="0"/>
              <a:t>MIRJAM NILSSON​</a:t>
            </a:r>
          </a:p>
        </p:txBody>
      </p:sp>
      <p:sp>
        <p:nvSpPr>
          <p:cNvPr id="30" name="Text Placeholder 29">
            <a:extLst>
              <a:ext uri="{FF2B5EF4-FFF2-40B4-BE49-F238E27FC236}">
                <a16:creationId xmlns:a16="http://schemas.microsoft.com/office/drawing/2014/main" id="{7E1DA776-AFFE-AE39-7F7B-59EB501D7E5F}"/>
              </a:ext>
            </a:extLst>
          </p:cNvPr>
          <p:cNvSpPr>
            <a:spLocks noGrp="1"/>
          </p:cNvSpPr>
          <p:nvPr>
            <p:ph type="body" sz="quarter" idx="21"/>
          </p:nvPr>
        </p:nvSpPr>
        <p:spPr/>
        <p:txBody>
          <a:bodyPr/>
          <a:lstStyle/>
          <a:p>
            <a:r>
              <a:rPr lang="en-US" dirty="0"/>
              <a:t>president</a:t>
            </a:r>
          </a:p>
          <a:p>
            <a:endParaRPr lang="en-US" dirty="0"/>
          </a:p>
        </p:txBody>
      </p:sp>
      <p:sp>
        <p:nvSpPr>
          <p:cNvPr id="31" name="Text Placeholder 30">
            <a:extLst>
              <a:ext uri="{FF2B5EF4-FFF2-40B4-BE49-F238E27FC236}">
                <a16:creationId xmlns:a16="http://schemas.microsoft.com/office/drawing/2014/main" id="{1F74C8AB-F847-F58A-7B89-FC1F3E125FB9}"/>
              </a:ext>
            </a:extLst>
          </p:cNvPr>
          <p:cNvSpPr>
            <a:spLocks noGrp="1"/>
          </p:cNvSpPr>
          <p:nvPr>
            <p:ph type="body" sz="quarter" idx="22"/>
          </p:nvPr>
        </p:nvSpPr>
        <p:spPr/>
        <p:txBody>
          <a:bodyPr/>
          <a:lstStyle/>
          <a:p>
            <a:r>
              <a:rPr lang="en-US" dirty="0"/>
              <a:t>chief executive officer</a:t>
            </a:r>
          </a:p>
        </p:txBody>
      </p:sp>
      <p:sp>
        <p:nvSpPr>
          <p:cNvPr id="2" name="Date Placeholder 1">
            <a:extLst>
              <a:ext uri="{FF2B5EF4-FFF2-40B4-BE49-F238E27FC236}">
                <a16:creationId xmlns:a16="http://schemas.microsoft.com/office/drawing/2014/main" id="{EB170A85-84B6-5E89-7F16-4811AE5FD44B}"/>
              </a:ext>
            </a:extLst>
          </p:cNvPr>
          <p:cNvSpPr>
            <a:spLocks noGrp="1"/>
          </p:cNvSpPr>
          <p:nvPr>
            <p:ph type="dt" sz="half" idx="10"/>
          </p:nvPr>
        </p:nvSpPr>
        <p:spPr/>
        <p:txBody>
          <a:bodyPr/>
          <a:lstStyle/>
          <a:p>
            <a:r>
              <a:rPr lang="en-US" dirty="0"/>
              <a:t>23-24</a:t>
            </a:r>
          </a:p>
        </p:txBody>
      </p:sp>
      <p:sp>
        <p:nvSpPr>
          <p:cNvPr id="3" name="Footer Placeholder 2">
            <a:extLst>
              <a:ext uri="{FF2B5EF4-FFF2-40B4-BE49-F238E27FC236}">
                <a16:creationId xmlns:a16="http://schemas.microsoft.com/office/drawing/2014/main" id="{A29B6800-D0C2-8D9D-7F2C-5D0E41F51909}"/>
              </a:ext>
            </a:extLst>
          </p:cNvPr>
          <p:cNvSpPr>
            <a:spLocks noGrp="1"/>
          </p:cNvSpPr>
          <p:nvPr>
            <p:ph type="ftr" sz="quarter" idx="11"/>
          </p:nvPr>
        </p:nvSpPr>
        <p:spPr/>
        <p:txBody>
          <a:bodyPr/>
          <a:lstStyle/>
          <a:p>
            <a:r>
              <a:rPr lang="en-US" dirty="0"/>
              <a:t>GCPSK12.ORG</a:t>
            </a:r>
          </a:p>
        </p:txBody>
      </p:sp>
      <p:sp>
        <p:nvSpPr>
          <p:cNvPr id="4" name="Slide Number Placeholder 3">
            <a:extLst>
              <a:ext uri="{FF2B5EF4-FFF2-40B4-BE49-F238E27FC236}">
                <a16:creationId xmlns:a16="http://schemas.microsoft.com/office/drawing/2014/main" id="{9099A4E0-99CC-34E8-536B-35867E7C5AF2}"/>
              </a:ext>
            </a:extLst>
          </p:cNvPr>
          <p:cNvSpPr>
            <a:spLocks noGrp="1"/>
          </p:cNvSpPr>
          <p:nvPr>
            <p:ph type="sldNum" sz="quarter" idx="12"/>
          </p:nvPr>
        </p:nvSpPr>
        <p:spPr/>
        <p:txBody>
          <a:bodyPr/>
          <a:lstStyle/>
          <a:p>
            <a:fld id="{58FB4751-880F-D840-AAA9-3A15815CC996}" type="slidenum">
              <a:rPr lang="en-US" smtClean="0"/>
              <a:t>6</a:t>
            </a:fld>
            <a:endParaRPr lang="en-US" dirty="0"/>
          </a:p>
        </p:txBody>
      </p:sp>
      <p:pic>
        <p:nvPicPr>
          <p:cNvPr id="7" name="Picture 6">
            <a:extLst>
              <a:ext uri="{FF2B5EF4-FFF2-40B4-BE49-F238E27FC236}">
                <a16:creationId xmlns:a16="http://schemas.microsoft.com/office/drawing/2014/main" id="{BC3766B5-6EB4-C824-A02E-FF4C89A8FC7D}"/>
              </a:ext>
            </a:extLst>
          </p:cNvPr>
          <p:cNvPicPr>
            <a:picLocks noChangeAspect="1"/>
          </p:cNvPicPr>
          <p:nvPr/>
        </p:nvPicPr>
        <p:blipFill>
          <a:blip r:embed="rId4"/>
          <a:stretch>
            <a:fillRect/>
          </a:stretch>
        </p:blipFill>
        <p:spPr>
          <a:xfrm>
            <a:off x="365759" y="180106"/>
            <a:ext cx="5730241" cy="5948639"/>
          </a:xfrm>
          <a:prstGeom prst="rect">
            <a:avLst/>
          </a:prstGeom>
        </p:spPr>
      </p:pic>
      <p:sp>
        <p:nvSpPr>
          <p:cNvPr id="21" name="TextBox 20">
            <a:extLst>
              <a:ext uri="{FF2B5EF4-FFF2-40B4-BE49-F238E27FC236}">
                <a16:creationId xmlns:a16="http://schemas.microsoft.com/office/drawing/2014/main" id="{94DE4285-9FF8-AFFB-5C74-85376678BD65}"/>
              </a:ext>
            </a:extLst>
          </p:cNvPr>
          <p:cNvSpPr txBox="1"/>
          <p:nvPr/>
        </p:nvSpPr>
        <p:spPr>
          <a:xfrm>
            <a:off x="6954473" y="1157681"/>
            <a:ext cx="4286775" cy="4247317"/>
          </a:xfrm>
          <a:prstGeom prst="rect">
            <a:avLst/>
          </a:prstGeom>
          <a:noFill/>
        </p:spPr>
        <p:txBody>
          <a:bodyPr wrap="square" rtlCol="0">
            <a:spAutoFit/>
          </a:bodyPr>
          <a:lstStyle/>
          <a:p>
            <a:r>
              <a:rPr lang="en-US" dirty="0"/>
              <a:t>WHO CAN GET FREE OR REDUCED-PRICE MEALS?</a:t>
            </a:r>
          </a:p>
          <a:p>
            <a:endParaRPr lang="en-US" dirty="0"/>
          </a:p>
          <a:p>
            <a:r>
              <a:rPr lang="en-US" dirty="0"/>
              <a:t>All children in households receiving benefits from SNAP or TANF are eligible for free.</a:t>
            </a:r>
          </a:p>
          <a:p>
            <a:r>
              <a:rPr lang="en-US" dirty="0"/>
              <a:t>Foster children that are under the legal responsibility of a foster care agency or court are eligible for free. Children participating in their school’s Head Start program are eligible for free. Children who meet the definition of homeless, runaway, or migrant are eligible for free. Children may receive free or reduced-price meals if your household’s income is within the limits on the Federal Income Eligibility Chart.</a:t>
            </a:r>
          </a:p>
        </p:txBody>
      </p:sp>
    </p:spTree>
    <p:extLst>
      <p:ext uri="{BB962C8B-B14F-4D97-AF65-F5344CB8AC3E}">
        <p14:creationId xmlns:p14="http://schemas.microsoft.com/office/powerpoint/2010/main" val="100210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695587" y="1180498"/>
            <a:ext cx="10515600" cy="631523"/>
          </a:xfrm>
        </p:spPr>
        <p:txBody>
          <a:bodyPr/>
          <a:lstStyle/>
          <a:p>
            <a:r>
              <a:rPr lang="en-US" dirty="0"/>
              <a:t>Cafeteria </a:t>
            </a:r>
            <a:br>
              <a:rPr lang="en-US" dirty="0"/>
            </a:br>
            <a:r>
              <a:rPr lang="en-US" dirty="0"/>
              <a:t>&amp;</a:t>
            </a:r>
            <a:br>
              <a:rPr lang="en-US" dirty="0"/>
            </a:br>
            <a:r>
              <a:rPr lang="en-US" dirty="0"/>
              <a:t> free or reduce lunch Application</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2437446" y="2068907"/>
            <a:ext cx="7317108" cy="2670874"/>
          </a:xfrm>
        </p:spPr>
        <p:txBody>
          <a:bodyPr>
            <a:normAutofit fontScale="92500" lnSpcReduction="10000"/>
          </a:bodyPr>
          <a:lstStyle/>
          <a:p>
            <a:r>
              <a:rPr lang="en-US" dirty="0"/>
              <a:t>“No fast food or restaurant food in the cafeteria.”</a:t>
            </a:r>
          </a:p>
          <a:p>
            <a:r>
              <a:rPr lang="en-US" dirty="0"/>
              <a:t>Parents can come to have lunch with student, but they will have to buy lunch from the cafeteria. </a:t>
            </a:r>
          </a:p>
          <a:p>
            <a:r>
              <a:rPr lang="en-US" dirty="0"/>
              <a:t>Students: breakfast $1.25, lunch $2.50, extra entrée $2.25, extra side .40 and water $1.25</a:t>
            </a:r>
          </a:p>
          <a:p>
            <a:r>
              <a:rPr lang="en-US" dirty="0"/>
              <a:t>Adults: lunch $3.75</a:t>
            </a:r>
          </a:p>
          <a:p>
            <a:r>
              <a:rPr lang="en-US" dirty="0"/>
              <a:t>Check or cash only or it can be deducted from student's cafeteria account. </a:t>
            </a:r>
          </a:p>
          <a:p>
            <a:endParaRPr lang="en-US" dirty="0"/>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dirty="0"/>
              <a:t>23-24</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7</a:t>
            </a:fld>
            <a:endParaRPr lang="en-US" dirty="0"/>
          </a:p>
        </p:txBody>
      </p:sp>
      <p:sp>
        <p:nvSpPr>
          <p:cNvPr id="7" name="Footer Placeholder 2">
            <a:extLst>
              <a:ext uri="{FF2B5EF4-FFF2-40B4-BE49-F238E27FC236}">
                <a16:creationId xmlns:a16="http://schemas.microsoft.com/office/drawing/2014/main" id="{35416FD5-FF06-6EFA-50E1-DB28CC9CB65E}"/>
              </a:ext>
            </a:extLst>
          </p:cNvPr>
          <p:cNvSpPr>
            <a:spLocks noGrp="1"/>
          </p:cNvSpPr>
          <p:nvPr>
            <p:ph type="ftr" sz="quarter" idx="11"/>
          </p:nvPr>
        </p:nvSpPr>
        <p:spPr>
          <a:xfrm>
            <a:off x="4379976" y="6464808"/>
            <a:ext cx="3438144" cy="310896"/>
          </a:xfrm>
        </p:spPr>
        <p:txBody>
          <a:bodyPr/>
          <a:lstStyle/>
          <a:p>
            <a:r>
              <a:rPr lang="en-US" dirty="0"/>
              <a:t>GCPSK12.ORG</a:t>
            </a:r>
          </a:p>
        </p:txBody>
      </p:sp>
    </p:spTree>
    <p:extLst>
      <p:ext uri="{BB962C8B-B14F-4D97-AF65-F5344CB8AC3E}">
        <p14:creationId xmlns:p14="http://schemas.microsoft.com/office/powerpoint/2010/main" val="355662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718684" y="628587"/>
            <a:ext cx="6502620" cy="676656"/>
          </a:xfrm>
        </p:spPr>
        <p:txBody>
          <a:bodyPr/>
          <a:lstStyle/>
          <a:p>
            <a:r>
              <a:rPr lang="en-US" dirty="0"/>
              <a:t>Cafeteria</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576072" y="1947671"/>
            <a:ext cx="4572000" cy="2792109"/>
          </a:xfrm>
        </p:spPr>
        <p:txBody>
          <a:bodyPr>
            <a:normAutofit/>
          </a:bodyPr>
          <a:lstStyle/>
          <a:p>
            <a:pPr algn="ctr"/>
            <a:r>
              <a:rPr lang="en-US" dirty="0"/>
              <a:t>-FOOD ALLERGIES</a:t>
            </a:r>
          </a:p>
          <a:p>
            <a:pPr algn="ctr"/>
            <a:r>
              <a:rPr lang="en-US" dirty="0"/>
              <a:t>-LACTOSE INTOLERANCE</a:t>
            </a:r>
          </a:p>
          <a:p>
            <a:pPr algn="ctr"/>
            <a:r>
              <a:rPr lang="en-US" dirty="0"/>
              <a:t>-VEGAN OR VEGETARIAN</a:t>
            </a:r>
          </a:p>
          <a:p>
            <a:pPr algn="ctr"/>
            <a:r>
              <a:rPr lang="en-US" dirty="0"/>
              <a:t>-ANY TYPE OF FOOD ALLERGY</a:t>
            </a:r>
          </a:p>
          <a:p>
            <a:pPr algn="ctr"/>
            <a:r>
              <a:rPr lang="en-US" dirty="0"/>
              <a:t>SCHOOL NEEDS MEDICAL NOTE.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a:lstStyle/>
          <a:p>
            <a:r>
              <a:rPr lang="en-US" dirty="0"/>
              <a:t>23-24</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a:lstStyle/>
          <a:p>
            <a:fld id="{58FB4751-880F-D840-AAA9-3A15815CC996}" type="slidenum">
              <a:rPr lang="en-US" smtClean="0"/>
              <a:pPr/>
              <a:t>8</a:t>
            </a:fld>
            <a:endParaRPr lang="en-US" dirty="0"/>
          </a:p>
        </p:txBody>
      </p:sp>
      <p:sp>
        <p:nvSpPr>
          <p:cNvPr id="3" name="Footer Placeholder 2">
            <a:extLst>
              <a:ext uri="{FF2B5EF4-FFF2-40B4-BE49-F238E27FC236}">
                <a16:creationId xmlns:a16="http://schemas.microsoft.com/office/drawing/2014/main" id="{261E333B-7298-70CB-FE10-B7E059A126F3}"/>
              </a:ext>
            </a:extLst>
          </p:cNvPr>
          <p:cNvSpPr>
            <a:spLocks noGrp="1"/>
          </p:cNvSpPr>
          <p:nvPr>
            <p:ph type="ftr" sz="quarter" idx="11"/>
          </p:nvPr>
        </p:nvSpPr>
        <p:spPr>
          <a:xfrm>
            <a:off x="4379976" y="6464808"/>
            <a:ext cx="3438144" cy="310896"/>
          </a:xfrm>
        </p:spPr>
        <p:txBody>
          <a:bodyPr/>
          <a:lstStyle/>
          <a:p>
            <a:r>
              <a:rPr lang="en-US" dirty="0"/>
              <a:t>GCPSK12.ORG</a:t>
            </a:r>
          </a:p>
        </p:txBody>
      </p:sp>
    </p:spTree>
    <p:extLst>
      <p:ext uri="{BB962C8B-B14F-4D97-AF65-F5344CB8AC3E}">
        <p14:creationId xmlns:p14="http://schemas.microsoft.com/office/powerpoint/2010/main" val="145428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p:txBody>
          <a:bodyPr/>
          <a:lstStyle/>
          <a:p>
            <a:r>
              <a:rPr lang="en-US" dirty="0"/>
              <a:t>Clinic </a:t>
            </a:r>
          </a:p>
        </p:txBody>
      </p:sp>
      <p:sp>
        <p:nvSpPr>
          <p:cNvPr id="3" name="Text Placeholder 2">
            <a:extLst>
              <a:ext uri="{FF2B5EF4-FFF2-40B4-BE49-F238E27FC236}">
                <a16:creationId xmlns:a16="http://schemas.microsoft.com/office/drawing/2014/main" id="{62F50689-D84C-7977-0A2B-2F0FFFB2014E}"/>
              </a:ext>
            </a:extLst>
          </p:cNvPr>
          <p:cNvSpPr>
            <a:spLocks noGrp="1"/>
          </p:cNvSpPr>
          <p:nvPr>
            <p:ph type="body" idx="1"/>
          </p:nvPr>
        </p:nvSpPr>
        <p:spPr/>
        <p:txBody>
          <a:bodyPr>
            <a:normAutofit/>
          </a:bodyPr>
          <a:lstStyle/>
          <a:p>
            <a:r>
              <a:rPr lang="en-US" dirty="0"/>
              <a:t>Health Conditions </a:t>
            </a:r>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p:txBody>
          <a:bodyPr/>
          <a:lstStyle/>
          <a:p>
            <a:r>
              <a:rPr lang="en-US" dirty="0"/>
              <a:t>School needs to be aware of health conditions like asthma, allergies, diabetes, etc.</a:t>
            </a:r>
          </a:p>
          <a:p>
            <a:pPr marL="0" indent="0">
              <a:buNone/>
            </a:pPr>
            <a:endParaRPr lang="en-US" dirty="0"/>
          </a:p>
          <a:p>
            <a:endParaRPr lang="en-US" dirty="0"/>
          </a:p>
          <a:p>
            <a:endParaRPr lang="en-US" dirty="0"/>
          </a:p>
        </p:txBody>
      </p:sp>
      <p:sp>
        <p:nvSpPr>
          <p:cNvPr id="5" name="Text Placeholder 4">
            <a:extLst>
              <a:ext uri="{FF2B5EF4-FFF2-40B4-BE49-F238E27FC236}">
                <a16:creationId xmlns:a16="http://schemas.microsoft.com/office/drawing/2014/main" id="{E7B10A79-E2EE-5230-2C2A-E6884B5125B1}"/>
              </a:ext>
            </a:extLst>
          </p:cNvPr>
          <p:cNvSpPr>
            <a:spLocks noGrp="1"/>
          </p:cNvSpPr>
          <p:nvPr>
            <p:ph type="body" sz="quarter" idx="3"/>
          </p:nvPr>
        </p:nvSpPr>
        <p:spPr>
          <a:xfrm>
            <a:off x="576072" y="3015339"/>
            <a:ext cx="6464808" cy="402336"/>
          </a:xfrm>
        </p:spPr>
        <p:txBody>
          <a:bodyPr>
            <a:normAutofit/>
          </a:bodyPr>
          <a:lstStyle/>
          <a:p>
            <a:r>
              <a:rPr lang="en-US" dirty="0"/>
              <a:t>Medicine</a:t>
            </a:r>
          </a:p>
        </p:txBody>
      </p:sp>
      <p:sp>
        <p:nvSpPr>
          <p:cNvPr id="7" name="Content Placeholder 6">
            <a:extLst>
              <a:ext uri="{FF2B5EF4-FFF2-40B4-BE49-F238E27FC236}">
                <a16:creationId xmlns:a16="http://schemas.microsoft.com/office/drawing/2014/main" id="{BD1C6792-93C5-DED1-0872-50E165128229}"/>
              </a:ext>
            </a:extLst>
          </p:cNvPr>
          <p:cNvSpPr>
            <a:spLocks noGrp="1"/>
          </p:cNvSpPr>
          <p:nvPr>
            <p:ph sz="quarter" idx="4"/>
          </p:nvPr>
        </p:nvSpPr>
        <p:spPr>
          <a:xfrm>
            <a:off x="576072" y="3428999"/>
            <a:ext cx="6464808" cy="1780563"/>
          </a:xfrm>
        </p:spPr>
        <p:txBody>
          <a:bodyPr>
            <a:normAutofit fontScale="85000" lnSpcReduction="10000"/>
          </a:bodyPr>
          <a:lstStyle/>
          <a:p>
            <a:r>
              <a:rPr lang="en-US" dirty="0"/>
              <a:t>Students cannot carry meds in their bookbag, you will need to fill out an Administration of Medication Request form available in Spanish and English. </a:t>
            </a:r>
          </a:p>
          <a:p>
            <a:r>
              <a:rPr lang="en-US" dirty="0"/>
              <a:t>Medication must be kept at the clinic. </a:t>
            </a:r>
          </a:p>
          <a:p>
            <a:r>
              <a:rPr lang="en-US" dirty="0"/>
              <a:t>Please update your contact information in case of an emergency, make sure you unblock our school number or add us to your contacts. </a:t>
            </a:r>
          </a:p>
          <a:p>
            <a:r>
              <a:rPr lang="en-US" dirty="0"/>
              <a:t>If you selected yes for us to administer Tylenol or Advil to your child please make sure you bring it to the school and fill out the form.( we do not provide medicine)  </a:t>
            </a:r>
          </a:p>
          <a:p>
            <a:endParaRPr lang="en-US" dirty="0"/>
          </a:p>
          <a:p>
            <a:pPr marL="0" indent="0">
              <a:buNone/>
            </a:pPr>
            <a:endParaRPr lang="en-US" dirty="0"/>
          </a:p>
          <a:p>
            <a:endParaRPr lang="en-US" dirty="0"/>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a:lstStyle/>
          <a:p>
            <a:r>
              <a:rPr lang="en-US" dirty="0"/>
              <a:t>23-24</a:t>
            </a: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dirty="0"/>
              <a:t>GCPSK12.ORG</a:t>
            </a:r>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a:lstStyle/>
          <a:p>
            <a:fld id="{58FB4751-880F-D840-AAA9-3A15815CC996}" type="slidenum">
              <a:rPr lang="en-US" smtClean="0"/>
              <a:pPr/>
              <a:t>9</a:t>
            </a:fld>
            <a:endParaRPr lang="en-US" dirty="0"/>
          </a:p>
        </p:txBody>
      </p:sp>
      <p:pic>
        <p:nvPicPr>
          <p:cNvPr id="6" name="Picture 5">
            <a:extLst>
              <a:ext uri="{FF2B5EF4-FFF2-40B4-BE49-F238E27FC236}">
                <a16:creationId xmlns:a16="http://schemas.microsoft.com/office/drawing/2014/main" id="{859A1126-B582-E991-0E28-47B668943141}"/>
              </a:ext>
            </a:extLst>
          </p:cNvPr>
          <p:cNvPicPr>
            <a:picLocks noChangeAspect="1"/>
          </p:cNvPicPr>
          <p:nvPr/>
        </p:nvPicPr>
        <p:blipFill>
          <a:blip r:embed="rId3"/>
          <a:srcRect/>
          <a:stretch/>
        </p:blipFill>
        <p:spPr>
          <a:xfrm>
            <a:off x="9274306" y="3265714"/>
            <a:ext cx="2657020" cy="26570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03EFF16A-726B-131B-A4EB-BCD7E4E4EC66}"/>
              </a:ext>
            </a:extLst>
          </p:cNvPr>
          <p:cNvSpPr txBox="1"/>
          <p:nvPr/>
        </p:nvSpPr>
        <p:spPr>
          <a:xfrm>
            <a:off x="9934575" y="5922734"/>
            <a:ext cx="1996751" cy="461665"/>
          </a:xfrm>
          <a:prstGeom prst="rect">
            <a:avLst/>
          </a:prstGeom>
          <a:noFill/>
        </p:spPr>
        <p:txBody>
          <a:bodyPr wrap="square" rtlCol="0">
            <a:spAutoFit/>
          </a:bodyPr>
          <a:lstStyle/>
          <a:p>
            <a:r>
              <a:rPr lang="en-US" sz="2400" b="1" dirty="0" err="1"/>
              <a:t>Keiry</a:t>
            </a:r>
            <a:r>
              <a:rPr lang="en-US" sz="2400" b="1" dirty="0"/>
              <a:t> </a:t>
            </a:r>
            <a:r>
              <a:rPr lang="en-US" sz="2400" b="1" dirty="0" err="1"/>
              <a:t>Arano</a:t>
            </a:r>
            <a:endParaRPr lang="en-US" sz="2400" b="1" dirty="0"/>
          </a:p>
        </p:txBody>
      </p:sp>
    </p:spTree>
    <p:extLst>
      <p:ext uri="{BB962C8B-B14F-4D97-AF65-F5344CB8AC3E}">
        <p14:creationId xmlns:p14="http://schemas.microsoft.com/office/powerpoint/2010/main" val="2759600390"/>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{0AE7A091-A8CF-4D5F-A566-EE29CE1AA9BA}tf11964407_win32</Template>
  <TotalTime>437</TotalTime>
  <Words>984</Words>
  <Application>Microsoft Office PowerPoint</Application>
  <PresentationFormat>Widescreen</PresentationFormat>
  <Paragraphs>137</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New Kindergarten Parent Workshop</vt:lpstr>
      <vt:lpstr>Agenda</vt:lpstr>
      <vt:lpstr>Parent Portal</vt:lpstr>
      <vt:lpstr>www.mypymentsplus.com</vt:lpstr>
      <vt:lpstr>Cafeteria  &amp;  free or reduce lunch Application</vt:lpstr>
      <vt:lpstr>PowerPoint Presentation</vt:lpstr>
      <vt:lpstr>Cafeteria  &amp;  free or reduce lunch Application</vt:lpstr>
      <vt:lpstr>Cafeteria</vt:lpstr>
      <vt:lpstr>Clinic </vt:lpstr>
      <vt:lpstr>PowerPoint Presentation</vt:lpstr>
      <vt:lpstr>Security system</vt:lpstr>
      <vt:lpstr>www.gcpsk12.org</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Kindergarten Parent Workshop</dc:title>
  <dc:creator>Amaya Chavez</dc:creator>
  <cp:lastModifiedBy>Amaya Chavez</cp:lastModifiedBy>
  <cp:revision>2</cp:revision>
  <dcterms:created xsi:type="dcterms:W3CDTF">2023-05-08T12:11:34Z</dcterms:created>
  <dcterms:modified xsi:type="dcterms:W3CDTF">2023-08-09T13:50:34Z</dcterms:modified>
</cp:coreProperties>
</file>